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nton" pitchFamily="2" charset="77"/>
      <p:regular r:id="rId19"/>
    </p:embeddedFont>
    <p:embeddedFont>
      <p:font typeface="Archivo Black" panose="020B0A03020202020B04" pitchFamily="34" charset="77"/>
      <p:regular r:id="rId20"/>
    </p:embeddedFont>
    <p:embeddedFont>
      <p:font typeface="Barlow SemiCondensed" pitchFamily="2" charset="77"/>
      <p:regular r:id="rId21"/>
    </p:embeddedFont>
    <p:embeddedFont>
      <p:font typeface="Barlow SemiCondensed Bold" pitchFamily="2" charset="77"/>
      <p:regular r:id="rId22"/>
      <p:bold r:id="rId23"/>
    </p:embeddedFont>
    <p:embeddedFont>
      <p:font typeface="Canva Sans" panose="020B0503030501040103" pitchFamily="34" charset="0"/>
      <p:regular r:id="rId24"/>
    </p:embeddedFont>
    <p:embeddedFont>
      <p:font typeface="Canva Sans Bold" panose="020B0803030501040103" pitchFamily="34" charset="0"/>
      <p:regular r:id="rId25"/>
      <p:bold r:id="rId26"/>
    </p:embeddedFont>
    <p:embeddedFont>
      <p:font typeface="Garet" pitchFamily="2" charset="77"/>
      <p:regular r:id="rId27"/>
    </p:embeddedFont>
    <p:embeddedFont>
      <p:font typeface="Garet Bold" pitchFamily="2" charset="77"/>
      <p:regular r:id="rId28"/>
      <p:bold r:id="rId29"/>
    </p:embeddedFont>
    <p:embeddedFont>
      <p:font typeface="Garet Italics" pitchFamily="2" charset="77"/>
      <p:regular r:id="rId30"/>
      <p:italic r:id="rId31"/>
    </p:embeddedFont>
    <p:embeddedFont>
      <p:font typeface="Open Sauce Bold" pitchFamily="2" charset="77"/>
      <p:regular r:id="rId32"/>
      <p:bold r:id="rId33"/>
    </p:embeddedFont>
    <p:embeddedFont>
      <p:font typeface="Open Sauce Light" pitchFamily="2" charset="77"/>
      <p:regular r:id="rId34"/>
    </p:embeddedFont>
    <p:embeddedFont>
      <p:font typeface="Open Sauce Light Italics" pitchFamily="2" charset="77"/>
      <p:regular r:id="rId35"/>
      <p:italic r:id="rId36"/>
    </p:embeddedFont>
    <p:embeddedFont>
      <p:font typeface="Poppins Bold" pitchFamily="2" charset="77"/>
      <p:regular r:id="rId37"/>
      <p:bold r:id="rId38"/>
    </p:embeddedFont>
    <p:embeddedFont>
      <p:font typeface="PT Sans" panose="020B0503020203020204" pitchFamily="34" charset="77"/>
      <p:regular r:id="rId39"/>
    </p:embeddedFont>
    <p:embeddedFont>
      <p:font typeface="PT Sans Bold" panose="020B0503020203020204" pitchFamily="34" charset="77"/>
      <p:regular r:id="rId40"/>
      <p:boldItalic r:id="rId41"/>
    </p:embeddedFont>
    <p:embeddedFont>
      <p:font typeface="PT Sans Italics" panose="020B0503020203020204" pitchFamily="34" charset="77"/>
      <p:regular r:id="rId42"/>
    </p:embeddedFont>
    <p:embeddedFont>
      <p:font typeface="PT Serif Bold" panose="020A0603040505020204" pitchFamily="18" charset="77"/>
      <p:regular r:id="rId43"/>
      <p:boldItalic r:id="rId44"/>
    </p:embeddedFont>
    <p:embeddedFont>
      <p:font typeface="Space Mono" panose="02000509040000020004" pitchFamily="49" charset="77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75374" autoAdjust="0"/>
  </p:normalViewPr>
  <p:slideViewPr>
    <p:cSldViewPr>
      <p:cViewPr varScale="1">
        <p:scale>
          <a:sx n="63" d="100"/>
          <a:sy n="63" d="100"/>
        </p:scale>
        <p:origin x="13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presProps" Target="pres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.png"/><Relationship Id="rId3" Type="http://schemas.openxmlformats.org/officeDocument/2006/relationships/image" Target="../media/image48.svg"/><Relationship Id="rId7" Type="http://schemas.openxmlformats.org/officeDocument/2006/relationships/image" Target="../media/image5.svg"/><Relationship Id="rId12" Type="http://schemas.openxmlformats.org/officeDocument/2006/relationships/image" Target="../media/image11.png"/><Relationship Id="rId17" Type="http://schemas.openxmlformats.org/officeDocument/2006/relationships/image" Target="../media/image90.png"/><Relationship Id="rId2" Type="http://schemas.openxmlformats.org/officeDocument/2006/relationships/image" Target="../media/image47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50.svg"/><Relationship Id="rId15" Type="http://schemas.openxmlformats.org/officeDocument/2006/relationships/image" Target="../media/image88.png"/><Relationship Id="rId10" Type="http://schemas.openxmlformats.org/officeDocument/2006/relationships/image" Target="../media/image16.svg"/><Relationship Id="rId4" Type="http://schemas.openxmlformats.org/officeDocument/2006/relationships/image" Target="../media/image49.png"/><Relationship Id="rId9" Type="http://schemas.openxmlformats.org/officeDocument/2006/relationships/image" Target="../media/image15.png"/><Relationship Id="rId1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2.png"/><Relationship Id="rId3" Type="http://schemas.openxmlformats.org/officeDocument/2006/relationships/image" Target="../media/image48.svg"/><Relationship Id="rId7" Type="http://schemas.openxmlformats.org/officeDocument/2006/relationships/image" Target="../media/image5.svg"/><Relationship Id="rId12" Type="http://schemas.openxmlformats.org/officeDocument/2006/relationships/image" Target="../media/image92.png"/><Relationship Id="rId17" Type="http://schemas.openxmlformats.org/officeDocument/2006/relationships/image" Target="../media/image93.png"/><Relationship Id="rId2" Type="http://schemas.openxmlformats.org/officeDocument/2006/relationships/image" Target="../media/image47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svg"/><Relationship Id="rId5" Type="http://schemas.openxmlformats.org/officeDocument/2006/relationships/image" Target="../media/image50.svg"/><Relationship Id="rId1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49.png"/><Relationship Id="rId9" Type="http://schemas.openxmlformats.org/officeDocument/2006/relationships/image" Target="../media/image91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6.png"/><Relationship Id="rId18" Type="http://schemas.openxmlformats.org/officeDocument/2006/relationships/image" Target="../media/image99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12" Type="http://schemas.openxmlformats.org/officeDocument/2006/relationships/image" Target="../media/image95.png"/><Relationship Id="rId17" Type="http://schemas.openxmlformats.org/officeDocument/2006/relationships/image" Target="../media/image98.png"/><Relationship Id="rId2" Type="http://schemas.openxmlformats.org/officeDocument/2006/relationships/image" Target="../media/image2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94.png"/><Relationship Id="rId5" Type="http://schemas.openxmlformats.org/officeDocument/2006/relationships/image" Target="../media/image7.svg"/><Relationship Id="rId15" Type="http://schemas.openxmlformats.org/officeDocument/2006/relationships/image" Target="../media/image16.svg"/><Relationship Id="rId10" Type="http://schemas.openxmlformats.org/officeDocument/2006/relationships/image" Target="../media/image51.png"/><Relationship Id="rId4" Type="http://schemas.openxmlformats.org/officeDocument/2006/relationships/image" Target="../media/image6.png"/><Relationship Id="rId9" Type="http://schemas.openxmlformats.org/officeDocument/2006/relationships/image" Target="../media/image5.sv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sv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7.jpe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svg"/><Relationship Id="rId11" Type="http://schemas.openxmlformats.org/officeDocument/2006/relationships/image" Target="../media/image115.svg"/><Relationship Id="rId5" Type="http://schemas.openxmlformats.org/officeDocument/2006/relationships/image" Target="../media/image110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9.svg"/><Relationship Id="rId9" Type="http://schemas.openxmlformats.org/officeDocument/2006/relationships/hyperlink" Target="https://www.google.com/imgres?q=express%20js&amp;imgurl=https%3A%2F%2Fcdn.groovetechnology.com%2Fwp-content%2Fuploads%2F2023%2F08%2Fexpressjs.png&amp;imgrefurl=https%3A%2F%2Fgroovetechnology.com%2Fblog%2Ftechnologies%2Fis-express-js-frontend-or-backend%2F&amp;docid=3DgdqjxyjDJw0M&amp;tbnid=g_sh4SW1xYVDKM&amp;vet=12ahUKEwingae9yu-JAxX83TgGHbYQOJUQM3oECBgQAA..i&amp;w=800&amp;h=500&amp;hcb=2&amp;ved=2ahUKEwingae9yu-JAxX83TgGHbYQOJUQM3oECBgQAA" TargetMode="External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12" Type="http://schemas.openxmlformats.org/officeDocument/2006/relationships/image" Target="../media/image1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6.png"/><Relationship Id="rId5" Type="http://schemas.openxmlformats.org/officeDocument/2006/relationships/image" Target="../media/image7.svg"/><Relationship Id="rId10" Type="http://schemas.openxmlformats.org/officeDocument/2006/relationships/image" Target="../media/image125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.svg"/><Relationship Id="rId5" Type="http://schemas.openxmlformats.org/officeDocument/2006/relationships/image" Target="../media/image3.svg"/><Relationship Id="rId15" Type="http://schemas.openxmlformats.org/officeDocument/2006/relationships/image" Target="../media/image16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2.png"/><Relationship Id="rId18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41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5.svg"/><Relationship Id="rId5" Type="http://schemas.openxmlformats.org/officeDocument/2006/relationships/image" Target="../media/image2.png"/><Relationship Id="rId15" Type="http://schemas.openxmlformats.org/officeDocument/2006/relationships/image" Target="../media/image44.svg"/><Relationship Id="rId10" Type="http://schemas.openxmlformats.org/officeDocument/2006/relationships/image" Target="../media/image4.png"/><Relationship Id="rId19" Type="http://schemas.openxmlformats.org/officeDocument/2006/relationships/image" Target="../media/image46.png"/><Relationship Id="rId4" Type="http://schemas.openxmlformats.org/officeDocument/2006/relationships/image" Target="../media/image7.svg"/><Relationship Id="rId9" Type="http://schemas.openxmlformats.org/officeDocument/2006/relationships/image" Target="../media/image9.sv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54.png"/><Relationship Id="rId3" Type="http://schemas.openxmlformats.org/officeDocument/2006/relationships/image" Target="../media/image48.svg"/><Relationship Id="rId7" Type="http://schemas.openxmlformats.org/officeDocument/2006/relationships/image" Target="../media/image4.png"/><Relationship Id="rId12" Type="http://schemas.openxmlformats.org/officeDocument/2006/relationships/image" Target="../media/image16.svg"/><Relationship Id="rId2" Type="http://schemas.openxmlformats.org/officeDocument/2006/relationships/image" Target="../media/image4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15.png"/><Relationship Id="rId5" Type="http://schemas.openxmlformats.org/officeDocument/2006/relationships/image" Target="../media/image50.sv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6.svg"/><Relationship Id="rId3" Type="http://schemas.openxmlformats.org/officeDocument/2006/relationships/image" Target="../media/image48.svg"/><Relationship Id="rId7" Type="http://schemas.openxmlformats.org/officeDocument/2006/relationships/image" Target="../media/image5.svg"/><Relationship Id="rId12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9.png"/><Relationship Id="rId5" Type="http://schemas.openxmlformats.org/officeDocument/2006/relationships/image" Target="../media/image50.sv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3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61.svg"/><Relationship Id="rId5" Type="http://schemas.openxmlformats.org/officeDocument/2006/relationships/image" Target="../media/image7.sv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6.png"/><Relationship Id="rId9" Type="http://schemas.openxmlformats.org/officeDocument/2006/relationships/image" Target="../media/image5.sv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5.svg"/><Relationship Id="rId17" Type="http://schemas.openxmlformats.org/officeDocument/2006/relationships/image" Target="../media/image81.svg"/><Relationship Id="rId2" Type="http://schemas.openxmlformats.org/officeDocument/2006/relationships/image" Target="../media/image68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4.png"/><Relationship Id="rId5" Type="http://schemas.openxmlformats.org/officeDocument/2006/relationships/image" Target="../media/image71.svg"/><Relationship Id="rId1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3.svg"/><Relationship Id="rId7" Type="http://schemas.openxmlformats.org/officeDocument/2006/relationships/image" Target="../media/image73.svg"/><Relationship Id="rId12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69.svg"/><Relationship Id="rId5" Type="http://schemas.openxmlformats.org/officeDocument/2006/relationships/image" Target="../media/image85.png"/><Relationship Id="rId10" Type="http://schemas.openxmlformats.org/officeDocument/2006/relationships/image" Target="../media/image68.png"/><Relationship Id="rId4" Type="http://schemas.openxmlformats.org/officeDocument/2006/relationships/image" Target="../media/image84.jpe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56414" y="-1435112"/>
            <a:ext cx="8166166" cy="81661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AAE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305910" y="-719576"/>
            <a:ext cx="6848123" cy="684812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6" name="Freeform 6"/>
          <p:cNvSpPr/>
          <p:nvPr/>
        </p:nvSpPr>
        <p:spPr>
          <a:xfrm rot="9698570">
            <a:off x="-1124228" y="5357311"/>
            <a:ext cx="4109657" cy="4114800"/>
          </a:xfrm>
          <a:custGeom>
            <a:avLst/>
            <a:gdLst/>
            <a:ahLst/>
            <a:cxnLst/>
            <a:rect l="l" t="t" r="r" b="b"/>
            <a:pathLst>
              <a:path w="4109657" h="4114800">
                <a:moveTo>
                  <a:pt x="0" y="0"/>
                </a:moveTo>
                <a:lnTo>
                  <a:pt x="4109657" y="0"/>
                </a:lnTo>
                <a:lnTo>
                  <a:pt x="4109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AutoShape 7"/>
          <p:cNvSpPr/>
          <p:nvPr/>
        </p:nvSpPr>
        <p:spPr>
          <a:xfrm>
            <a:off x="1248408" y="5143694"/>
            <a:ext cx="2950" cy="1013952"/>
          </a:xfrm>
          <a:prstGeom prst="line">
            <a:avLst/>
          </a:prstGeom>
          <a:ln w="133350" cap="flat">
            <a:solidFill>
              <a:srgbClr val="185E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8" name="Freeform 8"/>
          <p:cNvSpPr/>
          <p:nvPr/>
        </p:nvSpPr>
        <p:spPr>
          <a:xfrm rot="2882728">
            <a:off x="-16568" y="-475188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6"/>
                </a:lnTo>
                <a:lnTo>
                  <a:pt x="0" y="1876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9" name="Freeform 9"/>
          <p:cNvSpPr/>
          <p:nvPr/>
        </p:nvSpPr>
        <p:spPr>
          <a:xfrm rot="-5400000">
            <a:off x="8546448" y="6164561"/>
            <a:ext cx="854742" cy="1748833"/>
          </a:xfrm>
          <a:custGeom>
            <a:avLst/>
            <a:gdLst/>
            <a:ahLst/>
            <a:cxnLst/>
            <a:rect l="l" t="t" r="r" b="b"/>
            <a:pathLst>
              <a:path w="854742" h="1748833">
                <a:moveTo>
                  <a:pt x="0" y="0"/>
                </a:moveTo>
                <a:lnTo>
                  <a:pt x="854742" y="0"/>
                </a:lnTo>
                <a:lnTo>
                  <a:pt x="854742" y="1748833"/>
                </a:lnTo>
                <a:lnTo>
                  <a:pt x="0" y="1748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0" name="Freeform 10"/>
          <p:cNvSpPr/>
          <p:nvPr/>
        </p:nvSpPr>
        <p:spPr>
          <a:xfrm rot="-6968245">
            <a:off x="16569094" y="4270461"/>
            <a:ext cx="2479167" cy="4114800"/>
          </a:xfrm>
          <a:custGeom>
            <a:avLst/>
            <a:gdLst/>
            <a:ahLst/>
            <a:cxnLst/>
            <a:rect l="l" t="t" r="r" b="b"/>
            <a:pathLst>
              <a:path w="2479167" h="4114800">
                <a:moveTo>
                  <a:pt x="0" y="0"/>
                </a:moveTo>
                <a:lnTo>
                  <a:pt x="2479167" y="0"/>
                </a:lnTo>
                <a:lnTo>
                  <a:pt x="2479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11" name="Group 11"/>
          <p:cNvGrpSpPr/>
          <p:nvPr/>
        </p:nvGrpSpPr>
        <p:grpSpPr>
          <a:xfrm>
            <a:off x="-363179" y="7244520"/>
            <a:ext cx="19014358" cy="3319012"/>
            <a:chOff x="0" y="0"/>
            <a:chExt cx="5007897" cy="8741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7897" cy="874143"/>
            </a:xfrm>
            <a:custGeom>
              <a:avLst/>
              <a:gdLst/>
              <a:ahLst/>
              <a:cxnLst/>
              <a:rect l="l" t="t" r="r" b="b"/>
              <a:pathLst>
                <a:path w="5007897" h="874143">
                  <a:moveTo>
                    <a:pt x="0" y="0"/>
                  </a:moveTo>
                  <a:lnTo>
                    <a:pt x="5007897" y="0"/>
                  </a:lnTo>
                  <a:lnTo>
                    <a:pt x="5007897" y="874143"/>
                  </a:lnTo>
                  <a:lnTo>
                    <a:pt x="0" y="874143"/>
                  </a:lnTo>
                  <a:close/>
                </a:path>
              </a:pathLst>
            </a:custGeom>
            <a:solidFill>
              <a:srgbClr val="185EA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007897" cy="91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946175">
            <a:off x="9511077" y="-1766756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5" name="TextBox 15"/>
          <p:cNvSpPr txBox="1"/>
          <p:nvPr/>
        </p:nvSpPr>
        <p:spPr>
          <a:xfrm>
            <a:off x="1028700" y="947353"/>
            <a:ext cx="8358323" cy="271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41"/>
              </a:lnSpc>
            </a:pPr>
            <a:r>
              <a:rPr lang="en-US" sz="15815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HEALTHHUB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413416"/>
            <a:ext cx="8374753" cy="14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9"/>
              </a:lnSpc>
            </a:pPr>
            <a:r>
              <a:rPr lang="en-US" sz="8199" b="1" spc="-62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AI+ WEBSITE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38468" y="8326594"/>
            <a:ext cx="440976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spc="-2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38468" y="8733790"/>
            <a:ext cx="440976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-19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29 NOV 2024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326594"/>
            <a:ext cx="461094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spc="-2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Presentation by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8733790"/>
            <a:ext cx="4409768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-19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1</a:t>
            </a:r>
          </a:p>
          <a:p>
            <a:pPr algn="l">
              <a:lnSpc>
                <a:spcPts val="3640"/>
              </a:lnSpc>
            </a:pPr>
            <a:r>
              <a:rPr lang="en-US" sz="2600" b="1" spc="-19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QIN TIAN &amp; XU YI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81024" y="5377436"/>
            <a:ext cx="6185256" cy="44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2585" b="1" spc="-2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Elderly, Remote, Convenience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322468" y="-982583"/>
            <a:ext cx="5860022" cy="586002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4A9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60812" y="-644239"/>
            <a:ext cx="5183333" cy="5183333"/>
            <a:chOff x="0" y="0"/>
            <a:chExt cx="812800" cy="812800"/>
          </a:xfrm>
        </p:grpSpPr>
        <p:sp>
          <p:nvSpPr>
            <p:cNvPr id="25" name="Freeform 25" descr="image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C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69627">
            <a:off x="12762497" y="8270611"/>
            <a:ext cx="1645920" cy="4114800"/>
          </a:xfrm>
          <a:custGeom>
            <a:avLst/>
            <a:gdLst/>
            <a:ahLst/>
            <a:cxnLst/>
            <a:rect l="l" t="t" r="r" b="b"/>
            <a:pathLst>
              <a:path w="1645920" h="4114800">
                <a:moveTo>
                  <a:pt x="0" y="0"/>
                </a:moveTo>
                <a:lnTo>
                  <a:pt x="1645920" y="0"/>
                </a:lnTo>
                <a:lnTo>
                  <a:pt x="164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 rot="5108183">
            <a:off x="-3904682" y="3515868"/>
            <a:ext cx="7315200" cy="3255264"/>
          </a:xfrm>
          <a:custGeom>
            <a:avLst/>
            <a:gdLst/>
            <a:ahLst/>
            <a:cxnLst/>
            <a:rect l="l" t="t" r="r" b="b"/>
            <a:pathLst>
              <a:path w="7315200" h="3255264">
                <a:moveTo>
                  <a:pt x="0" y="0"/>
                </a:moveTo>
                <a:lnTo>
                  <a:pt x="7315200" y="0"/>
                </a:lnTo>
                <a:lnTo>
                  <a:pt x="7315200" y="3255264"/>
                </a:lnTo>
                <a:lnTo>
                  <a:pt x="0" y="325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4" name="Group 4"/>
          <p:cNvGrpSpPr/>
          <p:nvPr/>
        </p:nvGrpSpPr>
        <p:grpSpPr>
          <a:xfrm>
            <a:off x="14390647" y="7458445"/>
            <a:ext cx="8235244" cy="823524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4509034" y="9097232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6"/>
                </a:lnTo>
                <a:lnTo>
                  <a:pt x="0" y="1876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8" name="Freeform 8"/>
          <p:cNvSpPr/>
          <p:nvPr/>
        </p:nvSpPr>
        <p:spPr>
          <a:xfrm rot="3218627">
            <a:off x="16445614" y="43924"/>
            <a:ext cx="3363505" cy="1433694"/>
          </a:xfrm>
          <a:custGeom>
            <a:avLst/>
            <a:gdLst/>
            <a:ahLst/>
            <a:cxnLst/>
            <a:rect l="l" t="t" r="r" b="b"/>
            <a:pathLst>
              <a:path w="3363505" h="1433694">
                <a:moveTo>
                  <a:pt x="0" y="0"/>
                </a:moveTo>
                <a:lnTo>
                  <a:pt x="3363506" y="0"/>
                </a:lnTo>
                <a:lnTo>
                  <a:pt x="3363506" y="1433694"/>
                </a:lnTo>
                <a:lnTo>
                  <a:pt x="0" y="1433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9" name="TextBox 9"/>
          <p:cNvSpPr txBox="1"/>
          <p:nvPr/>
        </p:nvSpPr>
        <p:spPr>
          <a:xfrm>
            <a:off x="3899115" y="2404813"/>
            <a:ext cx="717643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 1: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community chat and events section is designed with a focus on an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enhance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community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building. Users can share their experiences and feelings, creating a platform for real-time interaction. </a:t>
            </a:r>
          </a:p>
        </p:txBody>
      </p:sp>
      <p:sp>
        <p:nvSpPr>
          <p:cNvPr id="10" name="Freeform 10"/>
          <p:cNvSpPr/>
          <p:nvPr/>
        </p:nvSpPr>
        <p:spPr>
          <a:xfrm>
            <a:off x="785557" y="2812282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1" name="Freeform 11"/>
          <p:cNvSpPr/>
          <p:nvPr/>
        </p:nvSpPr>
        <p:spPr>
          <a:xfrm>
            <a:off x="7439218" y="4546940"/>
            <a:ext cx="4883728" cy="7903635"/>
          </a:xfrm>
          <a:custGeom>
            <a:avLst/>
            <a:gdLst/>
            <a:ahLst/>
            <a:cxnLst/>
            <a:rect l="l" t="t" r="r" b="b"/>
            <a:pathLst>
              <a:path w="4883728" h="7903635">
                <a:moveTo>
                  <a:pt x="0" y="0"/>
                </a:moveTo>
                <a:lnTo>
                  <a:pt x="4883728" y="0"/>
                </a:lnTo>
                <a:lnTo>
                  <a:pt x="4883728" y="7903635"/>
                </a:lnTo>
                <a:lnTo>
                  <a:pt x="0" y="79036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12" name="Group 12"/>
          <p:cNvGrpSpPr/>
          <p:nvPr/>
        </p:nvGrpSpPr>
        <p:grpSpPr>
          <a:xfrm>
            <a:off x="-5277687" y="-4428013"/>
            <a:ext cx="8235244" cy="82352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308764">
            <a:off x="-11980" y="412103"/>
            <a:ext cx="3665659" cy="3179959"/>
          </a:xfrm>
          <a:custGeom>
            <a:avLst/>
            <a:gdLst/>
            <a:ahLst/>
            <a:cxnLst/>
            <a:rect l="l" t="t" r="r" b="b"/>
            <a:pathLst>
              <a:path w="3665659" h="3179959">
                <a:moveTo>
                  <a:pt x="0" y="0"/>
                </a:moveTo>
                <a:lnTo>
                  <a:pt x="3665660" y="0"/>
                </a:lnTo>
                <a:lnTo>
                  <a:pt x="3665660" y="3179960"/>
                </a:lnTo>
                <a:lnTo>
                  <a:pt x="0" y="3179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6" name="Freeform 16"/>
          <p:cNvSpPr/>
          <p:nvPr/>
        </p:nvSpPr>
        <p:spPr>
          <a:xfrm rot="-3367135">
            <a:off x="-399633" y="8688049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147206" y="4134673"/>
            <a:ext cx="8353130" cy="4791255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5"/>
              <a:stretch>
                <a:fillRect l="-3149" r="-3149"/>
              </a:stretch>
            </a:blipFill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588367" y="779821"/>
            <a:ext cx="3187508" cy="6836479"/>
          </a:xfrm>
          <a:custGeom>
            <a:avLst/>
            <a:gdLst/>
            <a:ahLst/>
            <a:cxnLst/>
            <a:rect l="l" t="t" r="r" b="b"/>
            <a:pathLst>
              <a:path w="3187508" h="6836479">
                <a:moveTo>
                  <a:pt x="0" y="0"/>
                </a:moveTo>
                <a:lnTo>
                  <a:pt x="3187509" y="0"/>
                </a:lnTo>
                <a:lnTo>
                  <a:pt x="3187509" y="6836479"/>
                </a:lnTo>
                <a:lnTo>
                  <a:pt x="0" y="68364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4" name="Freeform 24"/>
          <p:cNvSpPr/>
          <p:nvPr/>
        </p:nvSpPr>
        <p:spPr>
          <a:xfrm>
            <a:off x="11075545" y="1185548"/>
            <a:ext cx="3512822" cy="6272897"/>
          </a:xfrm>
          <a:custGeom>
            <a:avLst/>
            <a:gdLst/>
            <a:ahLst/>
            <a:cxnLst/>
            <a:rect l="l" t="t" r="r" b="b"/>
            <a:pathLst>
              <a:path w="3512822" h="6272897">
                <a:moveTo>
                  <a:pt x="0" y="0"/>
                </a:moveTo>
                <a:lnTo>
                  <a:pt x="3512822" y="0"/>
                </a:lnTo>
                <a:lnTo>
                  <a:pt x="3512822" y="6272897"/>
                </a:lnTo>
                <a:lnTo>
                  <a:pt x="0" y="6272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5" name="TextBox 25"/>
          <p:cNvSpPr txBox="1"/>
          <p:nvPr/>
        </p:nvSpPr>
        <p:spPr>
          <a:xfrm>
            <a:off x="4029360" y="979846"/>
            <a:ext cx="8926633" cy="155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66"/>
              </a:lnSpc>
            </a:pPr>
            <a:r>
              <a:rPr lang="en-US" sz="11666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COMMUNITY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3061" y="9164052"/>
            <a:ext cx="488277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 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chat(add), event(add)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User-friendly display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87460" y="7316602"/>
            <a:ext cx="6601814" cy="1056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upcoming </a:t>
            </a:r>
            <a:r>
              <a:rPr lang="en-US" sz="15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activities</a:t>
            </a:r>
            <a:r>
              <a:rPr lang="en-US" sz="15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events section will be regularly updated with activities and elder care services that seniors can participate in, along with a </a:t>
            </a:r>
            <a:r>
              <a:rPr lang="en-US" sz="15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booking</a:t>
            </a:r>
            <a:r>
              <a:rPr lang="en-US" sz="15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feature to make event reservations seamless and user-friendly.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69627">
            <a:off x="12762497" y="8270611"/>
            <a:ext cx="1645920" cy="4114800"/>
          </a:xfrm>
          <a:custGeom>
            <a:avLst/>
            <a:gdLst/>
            <a:ahLst/>
            <a:cxnLst/>
            <a:rect l="l" t="t" r="r" b="b"/>
            <a:pathLst>
              <a:path w="1645920" h="4114800">
                <a:moveTo>
                  <a:pt x="0" y="0"/>
                </a:moveTo>
                <a:lnTo>
                  <a:pt x="1645920" y="0"/>
                </a:lnTo>
                <a:lnTo>
                  <a:pt x="164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 rot="5108183">
            <a:off x="-3904682" y="3515868"/>
            <a:ext cx="7315200" cy="3255264"/>
          </a:xfrm>
          <a:custGeom>
            <a:avLst/>
            <a:gdLst/>
            <a:ahLst/>
            <a:cxnLst/>
            <a:rect l="l" t="t" r="r" b="b"/>
            <a:pathLst>
              <a:path w="7315200" h="3255264">
                <a:moveTo>
                  <a:pt x="0" y="0"/>
                </a:moveTo>
                <a:lnTo>
                  <a:pt x="7315200" y="0"/>
                </a:lnTo>
                <a:lnTo>
                  <a:pt x="7315200" y="3255264"/>
                </a:lnTo>
                <a:lnTo>
                  <a:pt x="0" y="325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4" name="Group 4"/>
          <p:cNvGrpSpPr/>
          <p:nvPr/>
        </p:nvGrpSpPr>
        <p:grpSpPr>
          <a:xfrm>
            <a:off x="14340883" y="6627827"/>
            <a:ext cx="8235244" cy="823524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4509034" y="9097232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6"/>
                </a:lnTo>
                <a:lnTo>
                  <a:pt x="0" y="1876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8" name="Freeform 8"/>
          <p:cNvSpPr/>
          <p:nvPr/>
        </p:nvSpPr>
        <p:spPr>
          <a:xfrm rot="3218627">
            <a:off x="16445614" y="43924"/>
            <a:ext cx="3363505" cy="1433694"/>
          </a:xfrm>
          <a:custGeom>
            <a:avLst/>
            <a:gdLst/>
            <a:ahLst/>
            <a:cxnLst/>
            <a:rect l="l" t="t" r="r" b="b"/>
            <a:pathLst>
              <a:path w="3363505" h="1433694">
                <a:moveTo>
                  <a:pt x="0" y="0"/>
                </a:moveTo>
                <a:lnTo>
                  <a:pt x="3363506" y="0"/>
                </a:lnTo>
                <a:lnTo>
                  <a:pt x="3363506" y="1433694"/>
                </a:lnTo>
                <a:lnTo>
                  <a:pt x="0" y="1433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387659" y="3807231"/>
            <a:ext cx="8353130" cy="4791255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/>
              <a:stretch>
                <a:fillRect l="-1088" r="-1088"/>
              </a:stretch>
            </a:blipFill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788906" y="1771103"/>
            <a:ext cx="8000035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 2: 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Blogs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Users share experiences with HealthHub-linked hospitals, including events and treatments. Supports search and three categories: </a:t>
            </a: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top-rated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trending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or </a:t>
            </a: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date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Videos: 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</a:t>
            </a: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YouTube API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fetch </a:t>
            </a: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elder care and healthcare videos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Display them on the right as supplementary resources.</a:t>
            </a:r>
          </a:p>
          <a:p>
            <a:pPr algn="ctr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785557" y="2812282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7" name="Freeform 17"/>
          <p:cNvSpPr/>
          <p:nvPr/>
        </p:nvSpPr>
        <p:spPr>
          <a:xfrm>
            <a:off x="11592891" y="5429144"/>
            <a:ext cx="5495985" cy="2905411"/>
          </a:xfrm>
          <a:custGeom>
            <a:avLst/>
            <a:gdLst/>
            <a:ahLst/>
            <a:cxnLst/>
            <a:rect l="l" t="t" r="r" b="b"/>
            <a:pathLst>
              <a:path w="5495985" h="2905411">
                <a:moveTo>
                  <a:pt x="0" y="0"/>
                </a:moveTo>
                <a:lnTo>
                  <a:pt x="5495984" y="0"/>
                </a:lnTo>
                <a:lnTo>
                  <a:pt x="5495984" y="2905410"/>
                </a:lnTo>
                <a:lnTo>
                  <a:pt x="0" y="2905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202" b="-3202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8" name="Freeform 18"/>
          <p:cNvSpPr/>
          <p:nvPr/>
        </p:nvSpPr>
        <p:spPr>
          <a:xfrm>
            <a:off x="7168774" y="4125111"/>
            <a:ext cx="4883728" cy="7903635"/>
          </a:xfrm>
          <a:custGeom>
            <a:avLst/>
            <a:gdLst/>
            <a:ahLst/>
            <a:cxnLst/>
            <a:rect l="l" t="t" r="r" b="b"/>
            <a:pathLst>
              <a:path w="4883728" h="7903635">
                <a:moveTo>
                  <a:pt x="0" y="0"/>
                </a:moveTo>
                <a:lnTo>
                  <a:pt x="4883728" y="0"/>
                </a:lnTo>
                <a:lnTo>
                  <a:pt x="4883728" y="7903635"/>
                </a:lnTo>
                <a:lnTo>
                  <a:pt x="0" y="79036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19" name="Group 19"/>
          <p:cNvGrpSpPr/>
          <p:nvPr/>
        </p:nvGrpSpPr>
        <p:grpSpPr>
          <a:xfrm>
            <a:off x="-5277687" y="-4428013"/>
            <a:ext cx="8235244" cy="823524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308764">
            <a:off x="-11980" y="412103"/>
            <a:ext cx="3665659" cy="3179959"/>
          </a:xfrm>
          <a:custGeom>
            <a:avLst/>
            <a:gdLst/>
            <a:ahLst/>
            <a:cxnLst/>
            <a:rect l="l" t="t" r="r" b="b"/>
            <a:pathLst>
              <a:path w="3665659" h="3179959">
                <a:moveTo>
                  <a:pt x="0" y="0"/>
                </a:moveTo>
                <a:lnTo>
                  <a:pt x="3665660" y="0"/>
                </a:lnTo>
                <a:lnTo>
                  <a:pt x="3665660" y="3179960"/>
                </a:lnTo>
                <a:lnTo>
                  <a:pt x="0" y="31799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3" name="Freeform 23"/>
          <p:cNvSpPr/>
          <p:nvPr/>
        </p:nvSpPr>
        <p:spPr>
          <a:xfrm rot="-3367135">
            <a:off x="-399633" y="8688049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4" name="Freeform 24"/>
          <p:cNvSpPr/>
          <p:nvPr/>
        </p:nvSpPr>
        <p:spPr>
          <a:xfrm>
            <a:off x="11679661" y="1328430"/>
            <a:ext cx="5322444" cy="3526119"/>
          </a:xfrm>
          <a:custGeom>
            <a:avLst/>
            <a:gdLst/>
            <a:ahLst/>
            <a:cxnLst/>
            <a:rect l="l" t="t" r="r" b="b"/>
            <a:pathLst>
              <a:path w="5322444" h="3526119">
                <a:moveTo>
                  <a:pt x="0" y="0"/>
                </a:moveTo>
                <a:lnTo>
                  <a:pt x="5322444" y="0"/>
                </a:lnTo>
                <a:lnTo>
                  <a:pt x="5322444" y="3526119"/>
                </a:lnTo>
                <a:lnTo>
                  <a:pt x="0" y="352611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5" name="TextBox 25"/>
          <p:cNvSpPr txBox="1"/>
          <p:nvPr/>
        </p:nvSpPr>
        <p:spPr>
          <a:xfrm>
            <a:off x="4029360" y="362502"/>
            <a:ext cx="8926633" cy="155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66"/>
              </a:lnSpc>
            </a:pPr>
            <a:r>
              <a:rPr lang="en-US" sz="11666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COMMUNITY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5557" y="8744267"/>
            <a:ext cx="4882774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 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Store blogs(add/search/sort)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User-friendly blog display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responsive video player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66189" y="4854549"/>
            <a:ext cx="49493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Blog detail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66189" y="8498757"/>
            <a:ext cx="49493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Healthcare video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698570">
            <a:off x="-1026128" y="-1028700"/>
            <a:ext cx="4109657" cy="4114800"/>
          </a:xfrm>
          <a:custGeom>
            <a:avLst/>
            <a:gdLst/>
            <a:ahLst/>
            <a:cxnLst/>
            <a:rect l="l" t="t" r="r" b="b"/>
            <a:pathLst>
              <a:path w="4109657" h="4114800">
                <a:moveTo>
                  <a:pt x="0" y="0"/>
                </a:moveTo>
                <a:lnTo>
                  <a:pt x="4109656" y="0"/>
                </a:lnTo>
                <a:lnTo>
                  <a:pt x="4109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>
            <a:off x="11253182" y="-468547"/>
            <a:ext cx="10339545" cy="11709537"/>
            <a:chOff x="0" y="0"/>
            <a:chExt cx="827732" cy="9374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7732" cy="937406"/>
            </a:xfrm>
            <a:custGeom>
              <a:avLst/>
              <a:gdLst/>
              <a:ahLst/>
              <a:cxnLst/>
              <a:rect l="l" t="t" r="r" b="b"/>
              <a:pathLst>
                <a:path w="827732" h="937406">
                  <a:moveTo>
                    <a:pt x="413866" y="0"/>
                  </a:moveTo>
                  <a:cubicBezTo>
                    <a:pt x="185294" y="0"/>
                    <a:pt x="0" y="209846"/>
                    <a:pt x="0" y="468703"/>
                  </a:cubicBezTo>
                  <a:cubicBezTo>
                    <a:pt x="0" y="727561"/>
                    <a:pt x="185294" y="937406"/>
                    <a:pt x="413866" y="937406"/>
                  </a:cubicBezTo>
                  <a:cubicBezTo>
                    <a:pt x="642438" y="937406"/>
                    <a:pt x="827732" y="727561"/>
                    <a:pt x="827732" y="468703"/>
                  </a:cubicBezTo>
                  <a:cubicBezTo>
                    <a:pt x="827732" y="209846"/>
                    <a:pt x="642438" y="0"/>
                    <a:pt x="413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5AAB">
                    <a:alpha val="100000"/>
                  </a:srgbClr>
                </a:gs>
                <a:gs pos="100000">
                  <a:srgbClr val="193B7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7600" y="49782"/>
              <a:ext cx="672532" cy="799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968245">
            <a:off x="5511338" y="7828036"/>
            <a:ext cx="2479167" cy="4114800"/>
          </a:xfrm>
          <a:custGeom>
            <a:avLst/>
            <a:gdLst/>
            <a:ahLst/>
            <a:cxnLst/>
            <a:rect l="l" t="t" r="r" b="b"/>
            <a:pathLst>
              <a:path w="2479167" h="4114800">
                <a:moveTo>
                  <a:pt x="0" y="0"/>
                </a:moveTo>
                <a:lnTo>
                  <a:pt x="2479167" y="0"/>
                </a:lnTo>
                <a:lnTo>
                  <a:pt x="2479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Freeform 7"/>
          <p:cNvSpPr/>
          <p:nvPr/>
        </p:nvSpPr>
        <p:spPr>
          <a:xfrm rot="-5946175">
            <a:off x="8184131" y="-1822954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8" name="AutoShape 8"/>
          <p:cNvSpPr/>
          <p:nvPr/>
        </p:nvSpPr>
        <p:spPr>
          <a:xfrm>
            <a:off x="1913395" y="3937921"/>
            <a:ext cx="2950" cy="1013952"/>
          </a:xfrm>
          <a:prstGeom prst="line">
            <a:avLst/>
          </a:prstGeom>
          <a:ln w="133350" cap="flat">
            <a:solidFill>
              <a:srgbClr val="185E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9" name="Freeform 9"/>
          <p:cNvSpPr/>
          <p:nvPr/>
        </p:nvSpPr>
        <p:spPr>
          <a:xfrm rot="5400000">
            <a:off x="1508374" y="-847424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0" name="Freeform 10"/>
          <p:cNvSpPr/>
          <p:nvPr/>
        </p:nvSpPr>
        <p:spPr>
          <a:xfrm rot="8333634" flipH="1" flipV="1">
            <a:off x="-202182" y="9092989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917127" y="1876475"/>
                </a:moveTo>
                <a:lnTo>
                  <a:pt x="0" y="1876475"/>
                </a:lnTo>
                <a:lnTo>
                  <a:pt x="0" y="0"/>
                </a:lnTo>
                <a:lnTo>
                  <a:pt x="917127" y="0"/>
                </a:lnTo>
                <a:lnTo>
                  <a:pt x="917127" y="1876475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1" name="Freeform 11"/>
          <p:cNvSpPr/>
          <p:nvPr/>
        </p:nvSpPr>
        <p:spPr>
          <a:xfrm>
            <a:off x="909441" y="4020717"/>
            <a:ext cx="775444" cy="848639"/>
          </a:xfrm>
          <a:custGeom>
            <a:avLst/>
            <a:gdLst/>
            <a:ahLst/>
            <a:cxnLst/>
            <a:rect l="l" t="t" r="r" b="b"/>
            <a:pathLst>
              <a:path w="775444" h="848639">
                <a:moveTo>
                  <a:pt x="0" y="0"/>
                </a:moveTo>
                <a:lnTo>
                  <a:pt x="775443" y="0"/>
                </a:lnTo>
                <a:lnTo>
                  <a:pt x="775443" y="848639"/>
                </a:lnTo>
                <a:lnTo>
                  <a:pt x="0" y="848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2" name="Freeform 12"/>
          <p:cNvSpPr/>
          <p:nvPr/>
        </p:nvSpPr>
        <p:spPr>
          <a:xfrm rot="-8340917">
            <a:off x="17200658" y="8659622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6"/>
                </a:lnTo>
                <a:lnTo>
                  <a:pt x="0" y="18764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3" name="TextBox 13"/>
          <p:cNvSpPr txBox="1"/>
          <p:nvPr/>
        </p:nvSpPr>
        <p:spPr>
          <a:xfrm>
            <a:off x="909441" y="695918"/>
            <a:ext cx="9155674" cy="324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12"/>
              </a:lnSpc>
            </a:pPr>
            <a:r>
              <a:rPr lang="en-US" sz="12512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SIGN IN&amp;OUT&amp;UP</a:t>
            </a:r>
          </a:p>
        </p:txBody>
      </p:sp>
      <p:sp>
        <p:nvSpPr>
          <p:cNvPr id="14" name="Freeform 14"/>
          <p:cNvSpPr/>
          <p:nvPr/>
        </p:nvSpPr>
        <p:spPr>
          <a:xfrm>
            <a:off x="7103801" y="234446"/>
            <a:ext cx="6768314" cy="6345294"/>
          </a:xfrm>
          <a:custGeom>
            <a:avLst/>
            <a:gdLst/>
            <a:ahLst/>
            <a:cxnLst/>
            <a:rect l="l" t="t" r="r" b="b"/>
            <a:pathLst>
              <a:path w="6768314" h="6345294">
                <a:moveTo>
                  <a:pt x="0" y="0"/>
                </a:moveTo>
                <a:lnTo>
                  <a:pt x="6768313" y="0"/>
                </a:lnTo>
                <a:lnTo>
                  <a:pt x="6768313" y="6345294"/>
                </a:lnTo>
                <a:lnTo>
                  <a:pt x="0" y="63452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5" name="Freeform 15"/>
          <p:cNvSpPr/>
          <p:nvPr/>
        </p:nvSpPr>
        <p:spPr>
          <a:xfrm>
            <a:off x="1028700" y="5404512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6" name="Freeform 16"/>
          <p:cNvSpPr/>
          <p:nvPr/>
        </p:nvSpPr>
        <p:spPr>
          <a:xfrm>
            <a:off x="1028700" y="6585612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7" name="Freeform 17"/>
          <p:cNvSpPr/>
          <p:nvPr/>
        </p:nvSpPr>
        <p:spPr>
          <a:xfrm>
            <a:off x="11839401" y="2725037"/>
            <a:ext cx="6568708" cy="6297748"/>
          </a:xfrm>
          <a:custGeom>
            <a:avLst/>
            <a:gdLst/>
            <a:ahLst/>
            <a:cxnLst/>
            <a:rect l="l" t="t" r="r" b="b"/>
            <a:pathLst>
              <a:path w="6568708" h="6297748">
                <a:moveTo>
                  <a:pt x="0" y="0"/>
                </a:moveTo>
                <a:lnTo>
                  <a:pt x="6568708" y="0"/>
                </a:lnTo>
                <a:lnTo>
                  <a:pt x="6568708" y="6297749"/>
                </a:lnTo>
                <a:lnTo>
                  <a:pt x="0" y="62977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N"/>
          </a:p>
        </p:txBody>
      </p:sp>
      <p:sp>
        <p:nvSpPr>
          <p:cNvPr id="18" name="Freeform 18"/>
          <p:cNvSpPr/>
          <p:nvPr/>
        </p:nvSpPr>
        <p:spPr>
          <a:xfrm>
            <a:off x="8092075" y="4074476"/>
            <a:ext cx="5515511" cy="3598871"/>
          </a:xfrm>
          <a:custGeom>
            <a:avLst/>
            <a:gdLst/>
            <a:ahLst/>
            <a:cxnLst/>
            <a:rect l="l" t="t" r="r" b="b"/>
            <a:pathLst>
              <a:path w="5515511" h="3598871">
                <a:moveTo>
                  <a:pt x="0" y="0"/>
                </a:moveTo>
                <a:lnTo>
                  <a:pt x="5515511" y="0"/>
                </a:lnTo>
                <a:lnTo>
                  <a:pt x="5515511" y="3598871"/>
                </a:lnTo>
                <a:lnTo>
                  <a:pt x="0" y="359887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N"/>
          </a:p>
        </p:txBody>
      </p:sp>
      <p:sp>
        <p:nvSpPr>
          <p:cNvPr id="19" name="Freeform 19"/>
          <p:cNvSpPr/>
          <p:nvPr/>
        </p:nvSpPr>
        <p:spPr>
          <a:xfrm>
            <a:off x="10489743" y="7074836"/>
            <a:ext cx="2978443" cy="2523024"/>
          </a:xfrm>
          <a:custGeom>
            <a:avLst/>
            <a:gdLst/>
            <a:ahLst/>
            <a:cxnLst/>
            <a:rect l="l" t="t" r="r" b="b"/>
            <a:pathLst>
              <a:path w="2978443" h="2523024">
                <a:moveTo>
                  <a:pt x="0" y="0"/>
                </a:moveTo>
                <a:lnTo>
                  <a:pt x="2978443" y="0"/>
                </a:lnTo>
                <a:lnTo>
                  <a:pt x="2978443" y="2523024"/>
                </a:lnTo>
                <a:lnTo>
                  <a:pt x="0" y="25230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N"/>
          </a:p>
        </p:txBody>
      </p:sp>
      <p:sp>
        <p:nvSpPr>
          <p:cNvPr id="20" name="TextBox 20"/>
          <p:cNvSpPr txBox="1"/>
          <p:nvPr/>
        </p:nvSpPr>
        <p:spPr>
          <a:xfrm>
            <a:off x="2144944" y="3963468"/>
            <a:ext cx="5947130" cy="905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2585" b="1" spc="-2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CONVENIENCE </a:t>
            </a:r>
          </a:p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r>
              <a:rPr lang="en-US" sz="2585" b="1" spc="-2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&amp; SAFETY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1459" y="5404512"/>
            <a:ext cx="58360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Convenience: Users can log in directly using their </a:t>
            </a:r>
            <a:r>
              <a:rPr lang="en-US" sz="1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account </a:t>
            </a: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 register with another </a:t>
            </a:r>
            <a:r>
              <a:rPr lang="en-US" sz="1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email password</a:t>
            </a: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1459" y="6585612"/>
            <a:ext cx="583601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Safety: If you choose the second way, you will receive an </a:t>
            </a:r>
            <a:r>
              <a:rPr lang="en-US" sz="1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OTP</a:t>
            </a: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from the email provided to do the validation. And the password is also </a:t>
            </a:r>
            <a:r>
              <a:rPr lang="en-US" sz="1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salted</a:t>
            </a: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even the administrator cannot view the password.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29813">
            <a:off x="-3612141" y="5478188"/>
            <a:ext cx="12560643" cy="10231215"/>
          </a:xfrm>
          <a:custGeom>
            <a:avLst/>
            <a:gdLst/>
            <a:ahLst/>
            <a:cxnLst/>
            <a:rect l="l" t="t" r="r" b="b"/>
            <a:pathLst>
              <a:path w="12560643" h="10231215">
                <a:moveTo>
                  <a:pt x="0" y="0"/>
                </a:moveTo>
                <a:lnTo>
                  <a:pt x="12560643" y="0"/>
                </a:lnTo>
                <a:lnTo>
                  <a:pt x="12560643" y="10231215"/>
                </a:lnTo>
                <a:lnTo>
                  <a:pt x="0" y="10231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737408" y="2312579"/>
            <a:ext cx="5472966" cy="8229600"/>
          </a:xfrm>
          <a:custGeom>
            <a:avLst/>
            <a:gdLst/>
            <a:ahLst/>
            <a:cxnLst/>
            <a:rect l="l" t="t" r="r" b="b"/>
            <a:pathLst>
              <a:path w="5472966" h="8229600">
                <a:moveTo>
                  <a:pt x="0" y="0"/>
                </a:moveTo>
                <a:lnTo>
                  <a:pt x="5472966" y="0"/>
                </a:lnTo>
                <a:lnTo>
                  <a:pt x="54729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5758213" y="2021730"/>
            <a:ext cx="1063985" cy="1037385"/>
          </a:xfrm>
          <a:custGeom>
            <a:avLst/>
            <a:gdLst/>
            <a:ahLst/>
            <a:cxnLst/>
            <a:rect l="l" t="t" r="r" b="b"/>
            <a:pathLst>
              <a:path w="1063985" h="1037385">
                <a:moveTo>
                  <a:pt x="0" y="0"/>
                </a:moveTo>
                <a:lnTo>
                  <a:pt x="1063985" y="0"/>
                </a:lnTo>
                <a:lnTo>
                  <a:pt x="1063985" y="1037385"/>
                </a:lnTo>
                <a:lnTo>
                  <a:pt x="0" y="1037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4284137" y="735763"/>
            <a:ext cx="1083693" cy="1203761"/>
          </a:xfrm>
          <a:custGeom>
            <a:avLst/>
            <a:gdLst/>
            <a:ahLst/>
            <a:cxnLst/>
            <a:rect l="l" t="t" r="r" b="b"/>
            <a:pathLst>
              <a:path w="1083693" h="1203761">
                <a:moveTo>
                  <a:pt x="0" y="0"/>
                </a:moveTo>
                <a:lnTo>
                  <a:pt x="1083692" y="0"/>
                </a:lnTo>
                <a:lnTo>
                  <a:pt x="1083692" y="1203761"/>
                </a:lnTo>
                <a:lnTo>
                  <a:pt x="0" y="1203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863098" y="1982981"/>
            <a:ext cx="1291531" cy="1188209"/>
          </a:xfrm>
          <a:custGeom>
            <a:avLst/>
            <a:gdLst/>
            <a:ahLst/>
            <a:cxnLst/>
            <a:rect l="l" t="t" r="r" b="b"/>
            <a:pathLst>
              <a:path w="1291531" h="1188209">
                <a:moveTo>
                  <a:pt x="0" y="0"/>
                </a:moveTo>
                <a:lnTo>
                  <a:pt x="1291531" y="0"/>
                </a:lnTo>
                <a:lnTo>
                  <a:pt x="1291531" y="1188209"/>
                </a:lnTo>
                <a:lnTo>
                  <a:pt x="0" y="1188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Freeform 7"/>
          <p:cNvSpPr/>
          <p:nvPr/>
        </p:nvSpPr>
        <p:spPr>
          <a:xfrm>
            <a:off x="2154629" y="735763"/>
            <a:ext cx="1450254" cy="1247218"/>
          </a:xfrm>
          <a:custGeom>
            <a:avLst/>
            <a:gdLst/>
            <a:ahLst/>
            <a:cxnLst/>
            <a:rect l="l" t="t" r="r" b="b"/>
            <a:pathLst>
              <a:path w="1450254" h="1247218">
                <a:moveTo>
                  <a:pt x="0" y="0"/>
                </a:moveTo>
                <a:lnTo>
                  <a:pt x="1450254" y="0"/>
                </a:lnTo>
                <a:lnTo>
                  <a:pt x="1450254" y="1247218"/>
                </a:lnTo>
                <a:lnTo>
                  <a:pt x="0" y="1247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8" name="Freeform 8"/>
          <p:cNvSpPr/>
          <p:nvPr/>
        </p:nvSpPr>
        <p:spPr>
          <a:xfrm>
            <a:off x="7890613" y="3906376"/>
            <a:ext cx="9553723" cy="4920168"/>
          </a:xfrm>
          <a:custGeom>
            <a:avLst/>
            <a:gdLst/>
            <a:ahLst/>
            <a:cxnLst/>
            <a:rect l="l" t="t" r="r" b="b"/>
            <a:pathLst>
              <a:path w="9553723" h="4920168">
                <a:moveTo>
                  <a:pt x="0" y="0"/>
                </a:moveTo>
                <a:lnTo>
                  <a:pt x="9553723" y="0"/>
                </a:lnTo>
                <a:lnTo>
                  <a:pt x="9553723" y="4920168"/>
                </a:lnTo>
                <a:lnTo>
                  <a:pt x="0" y="4920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9" name="TextBox 9"/>
          <p:cNvSpPr txBox="1"/>
          <p:nvPr/>
        </p:nvSpPr>
        <p:spPr>
          <a:xfrm>
            <a:off x="7463854" y="1057275"/>
            <a:ext cx="9795446" cy="284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738"/>
              </a:lnSpc>
            </a:pPr>
            <a:r>
              <a:rPr lang="en-US" sz="1003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 OF OUR WEBSIT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10178" y="9229725"/>
            <a:ext cx="10277822" cy="3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6"/>
              </a:lnSpc>
            </a:pPr>
            <a:r>
              <a:rPr lang="en-US" sz="2204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github link</a:t>
            </a:r>
            <a:r>
              <a:rPr lang="en-US" sz="2204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</a:t>
            </a:r>
            <a:r>
              <a:rPr lang="en-US" sz="2204" i="1" u="sng">
                <a:solidFill>
                  <a:srgbClr val="000000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https://github.com/IT5007-2410/course-project-group-1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5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982" y="408313"/>
            <a:ext cx="17392035" cy="9470375"/>
            <a:chOff x="0" y="0"/>
            <a:chExt cx="4580618" cy="2494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0618" cy="2494255"/>
            </a:xfrm>
            <a:custGeom>
              <a:avLst/>
              <a:gdLst/>
              <a:ahLst/>
              <a:cxnLst/>
              <a:rect l="l" t="t" r="r" b="b"/>
              <a:pathLst>
                <a:path w="4580618" h="2494255">
                  <a:moveTo>
                    <a:pt x="0" y="0"/>
                  </a:moveTo>
                  <a:lnTo>
                    <a:pt x="4580618" y="0"/>
                  </a:lnTo>
                  <a:lnTo>
                    <a:pt x="4580618" y="2494255"/>
                  </a:lnTo>
                  <a:lnTo>
                    <a:pt x="0" y="2494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80618" cy="2532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78671"/>
            <a:ext cx="11236881" cy="373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65"/>
              </a:lnSpc>
            </a:pPr>
            <a:r>
              <a:rPr lang="en-US" sz="12512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CONCLUSION OF OUR TECH STACK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661490" y="650096"/>
            <a:ext cx="4597810" cy="3497278"/>
            <a:chOff x="0" y="0"/>
            <a:chExt cx="1210946" cy="9210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946" cy="921094"/>
            </a:xfrm>
            <a:custGeom>
              <a:avLst/>
              <a:gdLst/>
              <a:ahLst/>
              <a:cxnLst/>
              <a:rect l="l" t="t" r="r" b="b"/>
              <a:pathLst>
                <a:path w="1210946" h="921094">
                  <a:moveTo>
                    <a:pt x="0" y="0"/>
                  </a:moveTo>
                  <a:lnTo>
                    <a:pt x="1210946" y="0"/>
                  </a:lnTo>
                  <a:lnTo>
                    <a:pt x="1210946" y="921094"/>
                  </a:lnTo>
                  <a:lnTo>
                    <a:pt x="0" y="921094"/>
                  </a:lnTo>
                  <a:close/>
                </a:path>
              </a:pathLst>
            </a:custGeom>
            <a:solidFill>
              <a:srgbClr val="185EA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10946" cy="959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08974" y="796937"/>
            <a:ext cx="4302842" cy="3203596"/>
            <a:chOff x="0" y="0"/>
            <a:chExt cx="666623" cy="496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6623" cy="496321"/>
            </a:xfrm>
            <a:custGeom>
              <a:avLst/>
              <a:gdLst/>
              <a:ahLst/>
              <a:cxnLst/>
              <a:rect l="l" t="t" r="r" b="b"/>
              <a:pathLst>
                <a:path w="666623" h="496321">
                  <a:moveTo>
                    <a:pt x="0" y="0"/>
                  </a:moveTo>
                  <a:lnTo>
                    <a:pt x="666623" y="0"/>
                  </a:lnTo>
                  <a:lnTo>
                    <a:pt x="666623" y="496321"/>
                  </a:lnTo>
                  <a:lnTo>
                    <a:pt x="0" y="496321"/>
                  </a:lnTo>
                  <a:close/>
                </a:path>
              </a:pathLst>
            </a:custGeom>
            <a:blipFill>
              <a:blip r:embed="rId2"/>
              <a:stretch>
                <a:fillRect l="-5822" r="-5822"/>
              </a:stretch>
            </a:blipFill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11" name="AutoShape 11"/>
          <p:cNvSpPr/>
          <p:nvPr/>
        </p:nvSpPr>
        <p:spPr>
          <a:xfrm flipH="1">
            <a:off x="324521" y="4581558"/>
            <a:ext cx="17515497" cy="0"/>
          </a:xfrm>
          <a:prstGeom prst="line">
            <a:avLst/>
          </a:prstGeom>
          <a:ln w="476250" cap="flat">
            <a:solidFill>
              <a:srgbClr val="185E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12" name="Freeform 12"/>
          <p:cNvSpPr/>
          <p:nvPr/>
        </p:nvSpPr>
        <p:spPr>
          <a:xfrm>
            <a:off x="3650944" y="6510923"/>
            <a:ext cx="1440720" cy="1432861"/>
          </a:xfrm>
          <a:custGeom>
            <a:avLst/>
            <a:gdLst/>
            <a:ahLst/>
            <a:cxnLst/>
            <a:rect l="l" t="t" r="r" b="b"/>
            <a:pathLst>
              <a:path w="1440720" h="1432861">
                <a:moveTo>
                  <a:pt x="0" y="0"/>
                </a:moveTo>
                <a:lnTo>
                  <a:pt x="1440719" y="0"/>
                </a:lnTo>
                <a:lnTo>
                  <a:pt x="1440719" y="1432862"/>
                </a:lnTo>
                <a:lnTo>
                  <a:pt x="0" y="1432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3" name="Freeform 13"/>
          <p:cNvSpPr/>
          <p:nvPr/>
        </p:nvSpPr>
        <p:spPr>
          <a:xfrm>
            <a:off x="781758" y="8117211"/>
            <a:ext cx="3896776" cy="1091097"/>
          </a:xfrm>
          <a:custGeom>
            <a:avLst/>
            <a:gdLst/>
            <a:ahLst/>
            <a:cxnLst/>
            <a:rect l="l" t="t" r="r" b="b"/>
            <a:pathLst>
              <a:path w="3896776" h="1091097">
                <a:moveTo>
                  <a:pt x="0" y="0"/>
                </a:moveTo>
                <a:lnTo>
                  <a:pt x="3896776" y="0"/>
                </a:lnTo>
                <a:lnTo>
                  <a:pt x="3896776" y="1091098"/>
                </a:lnTo>
                <a:lnTo>
                  <a:pt x="0" y="1091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4" name="Freeform 14"/>
          <p:cNvSpPr/>
          <p:nvPr/>
        </p:nvSpPr>
        <p:spPr>
          <a:xfrm>
            <a:off x="1177492" y="5074413"/>
            <a:ext cx="4021422" cy="1403842"/>
          </a:xfrm>
          <a:custGeom>
            <a:avLst/>
            <a:gdLst/>
            <a:ahLst/>
            <a:cxnLst/>
            <a:rect l="l" t="t" r="r" b="b"/>
            <a:pathLst>
              <a:path w="4021422" h="1403842">
                <a:moveTo>
                  <a:pt x="0" y="0"/>
                </a:moveTo>
                <a:lnTo>
                  <a:pt x="4021422" y="0"/>
                </a:lnTo>
                <a:lnTo>
                  <a:pt x="4021422" y="1403842"/>
                </a:lnTo>
                <a:lnTo>
                  <a:pt x="0" y="14038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5" name="Freeform 15">
            <a:hlinkClick r:id="rId9" tooltip="https://www.google.com/imgres?q=express%20js&amp;imgurl=https%3A%2F%2Fcdn.groovetechnology.com%2Fwp-content%2Fuploads%2F2023%2F08%2Fexpressjs.png&amp;imgrefurl=https%3A%2F%2Fgroovetechnology.com%2Fblog%2Ftechnologies%2Fis-express-js-frontend-or-backend%2F&amp;docid=3DgdqjxyjDJw0M&amp;tbnid=g_sh4SW1xYVDKM&amp;vet=12ahUKEwingae9yu-JAxX83TgGHbYQOJUQM3oECBgQAA..i&amp;w=800&amp;h=500&amp;hcb=2&amp;ved=2ahUKEwingae9yu-JAxX83TgGHbYQOJUQM3oECBgQAA"/>
          </p:cNvPr>
          <p:cNvSpPr/>
          <p:nvPr/>
        </p:nvSpPr>
        <p:spPr>
          <a:xfrm>
            <a:off x="7078223" y="5074413"/>
            <a:ext cx="1432264" cy="1569213"/>
          </a:xfrm>
          <a:custGeom>
            <a:avLst/>
            <a:gdLst/>
            <a:ahLst/>
            <a:cxnLst/>
            <a:rect l="l" t="t" r="r" b="b"/>
            <a:pathLst>
              <a:path w="1432264" h="1569213">
                <a:moveTo>
                  <a:pt x="0" y="0"/>
                </a:moveTo>
                <a:lnTo>
                  <a:pt x="1432264" y="0"/>
                </a:lnTo>
                <a:lnTo>
                  <a:pt x="1432264" y="1569214"/>
                </a:lnTo>
                <a:lnTo>
                  <a:pt x="0" y="1569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6" name="Freeform 16"/>
          <p:cNvSpPr/>
          <p:nvPr/>
        </p:nvSpPr>
        <p:spPr>
          <a:xfrm>
            <a:off x="6295331" y="6801332"/>
            <a:ext cx="3489672" cy="1142452"/>
          </a:xfrm>
          <a:custGeom>
            <a:avLst/>
            <a:gdLst/>
            <a:ahLst/>
            <a:cxnLst/>
            <a:rect l="l" t="t" r="r" b="b"/>
            <a:pathLst>
              <a:path w="3489672" h="1142452">
                <a:moveTo>
                  <a:pt x="0" y="0"/>
                </a:moveTo>
                <a:lnTo>
                  <a:pt x="3489673" y="0"/>
                </a:lnTo>
                <a:lnTo>
                  <a:pt x="3489673" y="1142453"/>
                </a:lnTo>
                <a:lnTo>
                  <a:pt x="0" y="1142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022" t="-38435" r="-2172" b="-63729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7" name="Freeform 17"/>
          <p:cNvSpPr/>
          <p:nvPr/>
        </p:nvSpPr>
        <p:spPr>
          <a:xfrm>
            <a:off x="10075015" y="5143500"/>
            <a:ext cx="2077186" cy="830874"/>
          </a:xfrm>
          <a:custGeom>
            <a:avLst/>
            <a:gdLst/>
            <a:ahLst/>
            <a:cxnLst/>
            <a:rect l="l" t="t" r="r" b="b"/>
            <a:pathLst>
              <a:path w="2077186" h="830874">
                <a:moveTo>
                  <a:pt x="0" y="0"/>
                </a:moveTo>
                <a:lnTo>
                  <a:pt x="2077186" y="0"/>
                </a:lnTo>
                <a:lnTo>
                  <a:pt x="2077186" y="830874"/>
                </a:lnTo>
                <a:lnTo>
                  <a:pt x="0" y="8308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6210" t="-88136" r="-51855" b="-85368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8" name="Freeform 18"/>
          <p:cNvSpPr/>
          <p:nvPr/>
        </p:nvSpPr>
        <p:spPr>
          <a:xfrm>
            <a:off x="5613014" y="8662760"/>
            <a:ext cx="3002003" cy="931233"/>
          </a:xfrm>
          <a:custGeom>
            <a:avLst/>
            <a:gdLst/>
            <a:ahLst/>
            <a:cxnLst/>
            <a:rect l="l" t="t" r="r" b="b"/>
            <a:pathLst>
              <a:path w="3002003" h="931233">
                <a:moveTo>
                  <a:pt x="0" y="0"/>
                </a:moveTo>
                <a:lnTo>
                  <a:pt x="3002003" y="0"/>
                </a:lnTo>
                <a:lnTo>
                  <a:pt x="3002003" y="931233"/>
                </a:lnTo>
                <a:lnTo>
                  <a:pt x="0" y="93123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3825" t="-98407" r="-41140" b="-99727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9" name="Freeform 19"/>
          <p:cNvSpPr/>
          <p:nvPr/>
        </p:nvSpPr>
        <p:spPr>
          <a:xfrm>
            <a:off x="10075015" y="7943785"/>
            <a:ext cx="2657209" cy="1817062"/>
          </a:xfrm>
          <a:custGeom>
            <a:avLst/>
            <a:gdLst/>
            <a:ahLst/>
            <a:cxnLst/>
            <a:rect l="l" t="t" r="r" b="b"/>
            <a:pathLst>
              <a:path w="2657209" h="1817062">
                <a:moveTo>
                  <a:pt x="0" y="0"/>
                </a:moveTo>
                <a:lnTo>
                  <a:pt x="2657209" y="0"/>
                </a:lnTo>
                <a:lnTo>
                  <a:pt x="2657209" y="1817062"/>
                </a:lnTo>
                <a:lnTo>
                  <a:pt x="0" y="18170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0" name="Freeform 20"/>
          <p:cNvSpPr/>
          <p:nvPr/>
        </p:nvSpPr>
        <p:spPr>
          <a:xfrm>
            <a:off x="11775729" y="6391852"/>
            <a:ext cx="2983935" cy="1671004"/>
          </a:xfrm>
          <a:custGeom>
            <a:avLst/>
            <a:gdLst/>
            <a:ahLst/>
            <a:cxnLst/>
            <a:rect l="l" t="t" r="r" b="b"/>
            <a:pathLst>
              <a:path w="2983935" h="1671004">
                <a:moveTo>
                  <a:pt x="0" y="0"/>
                </a:moveTo>
                <a:lnTo>
                  <a:pt x="2983935" y="0"/>
                </a:lnTo>
                <a:lnTo>
                  <a:pt x="2983935" y="1671004"/>
                </a:lnTo>
                <a:lnTo>
                  <a:pt x="0" y="16710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1" name="Freeform 21"/>
          <p:cNvSpPr/>
          <p:nvPr/>
        </p:nvSpPr>
        <p:spPr>
          <a:xfrm>
            <a:off x="13979382" y="5224016"/>
            <a:ext cx="3279918" cy="1104636"/>
          </a:xfrm>
          <a:custGeom>
            <a:avLst/>
            <a:gdLst/>
            <a:ahLst/>
            <a:cxnLst/>
            <a:rect l="l" t="t" r="r" b="b"/>
            <a:pathLst>
              <a:path w="3279918" h="1104636">
                <a:moveTo>
                  <a:pt x="0" y="0"/>
                </a:moveTo>
                <a:lnTo>
                  <a:pt x="3279918" y="0"/>
                </a:lnTo>
                <a:lnTo>
                  <a:pt x="3279918" y="1104636"/>
                </a:lnTo>
                <a:lnTo>
                  <a:pt x="0" y="11046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2" name="Freeform 22"/>
          <p:cNvSpPr/>
          <p:nvPr/>
        </p:nvSpPr>
        <p:spPr>
          <a:xfrm>
            <a:off x="15283539" y="7580177"/>
            <a:ext cx="2165166" cy="2165166"/>
          </a:xfrm>
          <a:custGeom>
            <a:avLst/>
            <a:gdLst/>
            <a:ahLst/>
            <a:cxnLst/>
            <a:rect l="l" t="t" r="r" b="b"/>
            <a:pathLst>
              <a:path w="2165166" h="2165166">
                <a:moveTo>
                  <a:pt x="0" y="0"/>
                </a:moveTo>
                <a:lnTo>
                  <a:pt x="2165166" y="0"/>
                </a:lnTo>
                <a:lnTo>
                  <a:pt x="2165166" y="2165166"/>
                </a:lnTo>
                <a:lnTo>
                  <a:pt x="0" y="21651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5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982" y="408313"/>
            <a:ext cx="17392035" cy="9470375"/>
            <a:chOff x="0" y="0"/>
            <a:chExt cx="4580618" cy="2494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0618" cy="2494255"/>
            </a:xfrm>
            <a:custGeom>
              <a:avLst/>
              <a:gdLst/>
              <a:ahLst/>
              <a:cxnLst/>
              <a:rect l="l" t="t" r="r" b="b"/>
              <a:pathLst>
                <a:path w="4580618" h="2494255">
                  <a:moveTo>
                    <a:pt x="0" y="0"/>
                  </a:moveTo>
                  <a:lnTo>
                    <a:pt x="4580618" y="0"/>
                  </a:lnTo>
                  <a:lnTo>
                    <a:pt x="4580618" y="2494255"/>
                  </a:lnTo>
                  <a:lnTo>
                    <a:pt x="0" y="2494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80618" cy="2532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78671"/>
            <a:ext cx="11236881" cy="373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65"/>
              </a:lnSpc>
            </a:pPr>
            <a:r>
              <a:rPr lang="en-US" sz="12512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CONCLUSION OF DIFFERENTIATIONS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661490" y="650096"/>
            <a:ext cx="4597810" cy="3497278"/>
            <a:chOff x="0" y="0"/>
            <a:chExt cx="1210946" cy="9210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946" cy="921094"/>
            </a:xfrm>
            <a:custGeom>
              <a:avLst/>
              <a:gdLst/>
              <a:ahLst/>
              <a:cxnLst/>
              <a:rect l="l" t="t" r="r" b="b"/>
              <a:pathLst>
                <a:path w="1210946" h="921094">
                  <a:moveTo>
                    <a:pt x="0" y="0"/>
                  </a:moveTo>
                  <a:lnTo>
                    <a:pt x="1210946" y="0"/>
                  </a:lnTo>
                  <a:lnTo>
                    <a:pt x="1210946" y="921094"/>
                  </a:lnTo>
                  <a:lnTo>
                    <a:pt x="0" y="921094"/>
                  </a:lnTo>
                  <a:close/>
                </a:path>
              </a:pathLst>
            </a:custGeom>
            <a:solidFill>
              <a:srgbClr val="185EA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10946" cy="959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08974" y="796937"/>
            <a:ext cx="4302842" cy="3203596"/>
            <a:chOff x="0" y="0"/>
            <a:chExt cx="666623" cy="496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6623" cy="496321"/>
            </a:xfrm>
            <a:custGeom>
              <a:avLst/>
              <a:gdLst/>
              <a:ahLst/>
              <a:cxnLst/>
              <a:rect l="l" t="t" r="r" b="b"/>
              <a:pathLst>
                <a:path w="666623" h="496321">
                  <a:moveTo>
                    <a:pt x="0" y="0"/>
                  </a:moveTo>
                  <a:lnTo>
                    <a:pt x="666623" y="0"/>
                  </a:lnTo>
                  <a:lnTo>
                    <a:pt x="666623" y="496321"/>
                  </a:lnTo>
                  <a:lnTo>
                    <a:pt x="0" y="496321"/>
                  </a:lnTo>
                  <a:close/>
                </a:path>
              </a:pathLst>
            </a:custGeom>
            <a:blipFill>
              <a:blip r:embed="rId2"/>
              <a:stretch>
                <a:fillRect l="-5822" r="-5822"/>
              </a:stretch>
            </a:blipFill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11" name="AutoShape 11"/>
          <p:cNvSpPr/>
          <p:nvPr/>
        </p:nvSpPr>
        <p:spPr>
          <a:xfrm flipH="1">
            <a:off x="324521" y="4581558"/>
            <a:ext cx="17515497" cy="0"/>
          </a:xfrm>
          <a:prstGeom prst="line">
            <a:avLst/>
          </a:prstGeom>
          <a:ln w="476250" cap="flat">
            <a:solidFill>
              <a:srgbClr val="185E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grpSp>
        <p:nvGrpSpPr>
          <p:cNvPr id="12" name="Group 12"/>
          <p:cNvGrpSpPr/>
          <p:nvPr/>
        </p:nvGrpSpPr>
        <p:grpSpPr>
          <a:xfrm>
            <a:off x="1672887" y="4893136"/>
            <a:ext cx="849951" cy="8499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CE2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25618" y="4893136"/>
            <a:ext cx="849951" cy="8499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CE2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265470" y="6173865"/>
            <a:ext cx="1257368" cy="0"/>
          </a:xfrm>
          <a:prstGeom prst="line">
            <a:avLst/>
          </a:prstGeom>
          <a:ln w="1238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19" name="AutoShape 19"/>
          <p:cNvSpPr/>
          <p:nvPr/>
        </p:nvSpPr>
        <p:spPr>
          <a:xfrm flipV="1">
            <a:off x="4018201" y="6173865"/>
            <a:ext cx="1257368" cy="0"/>
          </a:xfrm>
          <a:prstGeom prst="line">
            <a:avLst/>
          </a:prstGeom>
          <a:ln w="1238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grpSp>
        <p:nvGrpSpPr>
          <p:cNvPr id="20" name="Group 20"/>
          <p:cNvGrpSpPr/>
          <p:nvPr/>
        </p:nvGrpSpPr>
        <p:grpSpPr>
          <a:xfrm>
            <a:off x="7178350" y="4893136"/>
            <a:ext cx="849951" cy="8499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CE2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6770933" y="6173865"/>
            <a:ext cx="1257368" cy="0"/>
          </a:xfrm>
          <a:prstGeom prst="line">
            <a:avLst/>
          </a:prstGeom>
          <a:ln w="1238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24" name="Freeform 24"/>
          <p:cNvSpPr/>
          <p:nvPr/>
        </p:nvSpPr>
        <p:spPr>
          <a:xfrm>
            <a:off x="8714101" y="5469755"/>
            <a:ext cx="652694" cy="3223180"/>
          </a:xfrm>
          <a:custGeom>
            <a:avLst/>
            <a:gdLst/>
            <a:ahLst/>
            <a:cxnLst/>
            <a:rect l="l" t="t" r="r" b="b"/>
            <a:pathLst>
              <a:path w="652694" h="3223180">
                <a:moveTo>
                  <a:pt x="0" y="0"/>
                </a:moveTo>
                <a:lnTo>
                  <a:pt x="652694" y="0"/>
                </a:lnTo>
                <a:lnTo>
                  <a:pt x="652694" y="3223180"/>
                </a:lnTo>
                <a:lnTo>
                  <a:pt x="0" y="322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N"/>
          </a:p>
        </p:txBody>
      </p:sp>
      <p:sp>
        <p:nvSpPr>
          <p:cNvPr id="25" name="TextBox 25"/>
          <p:cNvSpPr txBox="1"/>
          <p:nvPr/>
        </p:nvSpPr>
        <p:spPr>
          <a:xfrm>
            <a:off x="1265470" y="5113548"/>
            <a:ext cx="1049382" cy="97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5"/>
              </a:lnSpc>
              <a:spcBef>
                <a:spcPct val="0"/>
              </a:spcBef>
            </a:pPr>
            <a:r>
              <a:rPr lang="en-US" sz="6859" b="1" u="none" strike="noStrike">
                <a:solidFill>
                  <a:srgbClr val="134A96"/>
                </a:solidFill>
                <a:latin typeface="PT Serif Bold"/>
                <a:ea typeface="PT Serif Bold"/>
                <a:cs typeface="PT Serif Bold"/>
                <a:sym typeface="PT Serif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18201" y="5113548"/>
            <a:ext cx="1049382" cy="97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5"/>
              </a:lnSpc>
              <a:spcBef>
                <a:spcPct val="0"/>
              </a:spcBef>
            </a:pPr>
            <a:r>
              <a:rPr lang="en-US" sz="6859" b="1" u="none" strike="noStrike">
                <a:solidFill>
                  <a:srgbClr val="134A96"/>
                </a:solidFill>
                <a:latin typeface="PT Serif Bold"/>
                <a:ea typeface="PT Serif Bold"/>
                <a:cs typeface="PT Serif Bold"/>
                <a:sym typeface="PT Serif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70933" y="5113548"/>
            <a:ext cx="1049382" cy="97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5"/>
              </a:lnSpc>
              <a:spcBef>
                <a:spcPct val="0"/>
              </a:spcBef>
            </a:pPr>
            <a:r>
              <a:rPr lang="en-US" sz="6859" b="1" u="none" strike="noStrike">
                <a:solidFill>
                  <a:srgbClr val="134A96"/>
                </a:solidFill>
                <a:latin typeface="PT Serif Bold"/>
                <a:ea typeface="PT Serif Bold"/>
                <a:cs typeface="PT Serif Bold"/>
                <a:sym typeface="PT Serif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6501" y="7139808"/>
            <a:ext cx="1942723" cy="164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Addressing the elderly’s needs for disease-related information and medical care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02773" y="7139808"/>
            <a:ext cx="1798464" cy="131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NLP, fine-tuned customized chat-robot for elderly health care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8356" y="6410594"/>
            <a:ext cx="2472990" cy="66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227" b="1">
                <a:solidFill>
                  <a:srgbClr val="023457"/>
                </a:solidFill>
                <a:latin typeface="PT Sans Bold"/>
                <a:ea typeface="PT Sans Bold"/>
                <a:cs typeface="PT Sans Bold"/>
                <a:sym typeface="PT Sans Bold"/>
              </a:rPr>
              <a:t>TARGETED USER BASE &amp; USE CASES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26147" y="6419480"/>
            <a:ext cx="2068177" cy="66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227" b="1">
                <a:solidFill>
                  <a:srgbClr val="023457"/>
                </a:solidFill>
                <a:latin typeface="PT Sans Bold"/>
                <a:ea typeface="PT Sans Bold"/>
                <a:cs typeface="PT Sans Bold"/>
                <a:sym typeface="PT Sans Bold"/>
              </a:rPr>
              <a:t>SPECIALIZED CHATBOT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334787" y="7120083"/>
            <a:ext cx="2277779" cy="164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Providexs an integrated platform that offers a wide range of functionalities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86226" y="6410594"/>
            <a:ext cx="2068177" cy="66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2227" b="1">
                <a:solidFill>
                  <a:srgbClr val="023457"/>
                </a:solidFill>
                <a:latin typeface="PT Sans Bold"/>
                <a:ea typeface="PT Sans Bold"/>
                <a:cs typeface="PT Sans Bold"/>
                <a:sym typeface="PT Sans Bold"/>
              </a:rPr>
              <a:t>ONE-STOP SERVICE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99248" y="5240543"/>
            <a:ext cx="8191789" cy="354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3590"/>
              </a:lnSpc>
              <a:buAutoNum type="arabicPeriod"/>
            </a:pPr>
            <a:r>
              <a:rPr lang="en-US" sz="1899" b="1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Disease Information:</a:t>
            </a:r>
            <a:r>
              <a:rPr lang="en-US" sz="189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Access to detailed resources and guides for understanding various health conditions.</a:t>
            </a:r>
          </a:p>
          <a:p>
            <a:pPr marL="410209" lvl="1" indent="-205105" algn="l">
              <a:lnSpc>
                <a:spcPts val="3590"/>
              </a:lnSpc>
              <a:buAutoNum type="arabicPeriod"/>
            </a:pPr>
            <a:r>
              <a:rPr lang="en-US" sz="1899" b="1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Hospital Appointment Scheduling: </a:t>
            </a:r>
            <a:r>
              <a:rPr lang="en-US" sz="189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Seamless booking of healthcare appointments.</a:t>
            </a:r>
          </a:p>
          <a:p>
            <a:pPr marL="410209" lvl="1" indent="-205105" algn="l">
              <a:lnSpc>
                <a:spcPts val="3590"/>
              </a:lnSpc>
              <a:buAutoNum type="arabicPeriod"/>
            </a:pPr>
            <a:r>
              <a:rPr lang="en-US" sz="1899" b="1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Online Consultations:</a:t>
            </a:r>
            <a:r>
              <a:rPr lang="en-US" sz="189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Virtual consultations with medical professionals.</a:t>
            </a:r>
          </a:p>
          <a:p>
            <a:pPr marL="410209" lvl="1" indent="-205105" algn="l">
              <a:lnSpc>
                <a:spcPts val="3590"/>
              </a:lnSpc>
              <a:buAutoNum type="arabicPeriod"/>
            </a:pPr>
            <a:r>
              <a:rPr lang="en-US" sz="1899" b="1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Medication and Treatment Management: </a:t>
            </a:r>
            <a:r>
              <a:rPr lang="en-US" sz="189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Digital records of prescriptions and treatment plans post-appointment.</a:t>
            </a:r>
          </a:p>
          <a:p>
            <a:pPr marL="410209" lvl="1" indent="-205105" algn="l">
              <a:lnSpc>
                <a:spcPts val="3590"/>
              </a:lnSpc>
              <a:buAutoNum type="arabicPeriod"/>
            </a:pPr>
            <a:r>
              <a:rPr lang="en-US" sz="1899" b="1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Community Engagement:</a:t>
            </a:r>
            <a:r>
              <a:rPr lang="en-US" sz="1899">
                <a:solidFill>
                  <a:srgbClr val="000000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A dedicated space for the elderly to share experiences, find information about caregiving activities, and offer mutual support.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698570">
            <a:off x="-788520" y="3666988"/>
            <a:ext cx="4109657" cy="4114800"/>
          </a:xfrm>
          <a:custGeom>
            <a:avLst/>
            <a:gdLst/>
            <a:ahLst/>
            <a:cxnLst/>
            <a:rect l="l" t="t" r="r" b="b"/>
            <a:pathLst>
              <a:path w="4109657" h="4114800">
                <a:moveTo>
                  <a:pt x="0" y="0"/>
                </a:moveTo>
                <a:lnTo>
                  <a:pt x="4109657" y="0"/>
                </a:lnTo>
                <a:lnTo>
                  <a:pt x="4109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 rot="-6968245">
            <a:off x="16331485" y="3889283"/>
            <a:ext cx="2479167" cy="4114800"/>
          </a:xfrm>
          <a:custGeom>
            <a:avLst/>
            <a:gdLst/>
            <a:ahLst/>
            <a:cxnLst/>
            <a:rect l="l" t="t" r="r" b="b"/>
            <a:pathLst>
              <a:path w="2479167" h="4114800">
                <a:moveTo>
                  <a:pt x="0" y="0"/>
                </a:moveTo>
                <a:lnTo>
                  <a:pt x="2479167" y="0"/>
                </a:lnTo>
                <a:lnTo>
                  <a:pt x="2479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 rot="-5946175">
            <a:off x="5905017" y="-1722655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 rot="-5400000">
            <a:off x="16694932" y="6161289"/>
            <a:ext cx="854742" cy="1748833"/>
          </a:xfrm>
          <a:custGeom>
            <a:avLst/>
            <a:gdLst/>
            <a:ahLst/>
            <a:cxnLst/>
            <a:rect l="l" t="t" r="r" b="b"/>
            <a:pathLst>
              <a:path w="854742" h="1748833">
                <a:moveTo>
                  <a:pt x="0" y="0"/>
                </a:moveTo>
                <a:lnTo>
                  <a:pt x="854742" y="0"/>
                </a:lnTo>
                <a:lnTo>
                  <a:pt x="854742" y="1748833"/>
                </a:lnTo>
                <a:lnTo>
                  <a:pt x="0" y="174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6" name="Group 6"/>
          <p:cNvGrpSpPr/>
          <p:nvPr/>
        </p:nvGrpSpPr>
        <p:grpSpPr>
          <a:xfrm>
            <a:off x="-363179" y="7244520"/>
            <a:ext cx="19014358" cy="3319012"/>
            <a:chOff x="0" y="0"/>
            <a:chExt cx="5007897" cy="8741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7897" cy="874143"/>
            </a:xfrm>
            <a:custGeom>
              <a:avLst/>
              <a:gdLst/>
              <a:ahLst/>
              <a:cxnLst/>
              <a:rect l="l" t="t" r="r" b="b"/>
              <a:pathLst>
                <a:path w="5007897" h="874143">
                  <a:moveTo>
                    <a:pt x="0" y="0"/>
                  </a:moveTo>
                  <a:lnTo>
                    <a:pt x="5007897" y="0"/>
                  </a:lnTo>
                  <a:lnTo>
                    <a:pt x="5007897" y="874143"/>
                  </a:lnTo>
                  <a:lnTo>
                    <a:pt x="0" y="874143"/>
                  </a:lnTo>
                  <a:close/>
                </a:path>
              </a:pathLst>
            </a:custGeom>
            <a:solidFill>
              <a:srgbClr val="185EA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07897" cy="912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68682" y="1280020"/>
            <a:ext cx="7872575" cy="9127623"/>
          </a:xfrm>
          <a:custGeom>
            <a:avLst/>
            <a:gdLst/>
            <a:ahLst/>
            <a:cxnLst/>
            <a:rect l="l" t="t" r="r" b="b"/>
            <a:pathLst>
              <a:path w="7872575" h="9127623">
                <a:moveTo>
                  <a:pt x="0" y="0"/>
                </a:moveTo>
                <a:lnTo>
                  <a:pt x="7872574" y="0"/>
                </a:lnTo>
                <a:lnTo>
                  <a:pt x="7872574" y="9127623"/>
                </a:lnTo>
                <a:lnTo>
                  <a:pt x="0" y="91276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0" name="TextBox 10"/>
          <p:cNvSpPr txBox="1"/>
          <p:nvPr/>
        </p:nvSpPr>
        <p:spPr>
          <a:xfrm>
            <a:off x="8439765" y="1126523"/>
            <a:ext cx="9131304" cy="280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22"/>
              </a:lnSpc>
            </a:pPr>
            <a:r>
              <a:rPr lang="en-US" sz="16444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39765" y="3210125"/>
            <a:ext cx="8819535" cy="251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69"/>
              </a:lnSpc>
            </a:pPr>
            <a:r>
              <a:rPr lang="en-US" sz="14692" b="1" spc="-111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 MUCH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1421295" y="-1735144"/>
            <a:ext cx="3711792" cy="371179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8919439" y="-603492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6" name="Freeform 16"/>
          <p:cNvSpPr/>
          <p:nvPr/>
        </p:nvSpPr>
        <p:spPr>
          <a:xfrm>
            <a:off x="240107" y="236907"/>
            <a:ext cx="1237260" cy="1354046"/>
          </a:xfrm>
          <a:custGeom>
            <a:avLst/>
            <a:gdLst/>
            <a:ahLst/>
            <a:cxnLst/>
            <a:rect l="l" t="t" r="r" b="b"/>
            <a:pathLst>
              <a:path w="1237260" h="1354046">
                <a:moveTo>
                  <a:pt x="0" y="0"/>
                </a:moveTo>
                <a:lnTo>
                  <a:pt x="1237260" y="0"/>
                </a:lnTo>
                <a:lnTo>
                  <a:pt x="1237260" y="1354046"/>
                </a:lnTo>
                <a:lnTo>
                  <a:pt x="0" y="1354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968245">
            <a:off x="16075221" y="3717540"/>
            <a:ext cx="2479167" cy="4114800"/>
          </a:xfrm>
          <a:custGeom>
            <a:avLst/>
            <a:gdLst/>
            <a:ahLst/>
            <a:cxnLst/>
            <a:rect l="l" t="t" r="r" b="b"/>
            <a:pathLst>
              <a:path w="2479167" h="4114800">
                <a:moveTo>
                  <a:pt x="0" y="0"/>
                </a:moveTo>
                <a:lnTo>
                  <a:pt x="2479167" y="0"/>
                </a:lnTo>
                <a:lnTo>
                  <a:pt x="2479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>
            <a:off x="14857330" y="-2811793"/>
            <a:ext cx="5273227" cy="52732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698570">
            <a:off x="4436872" y="7033664"/>
            <a:ext cx="4109657" cy="4114800"/>
          </a:xfrm>
          <a:custGeom>
            <a:avLst/>
            <a:gdLst/>
            <a:ahLst/>
            <a:cxnLst/>
            <a:rect l="l" t="t" r="r" b="b"/>
            <a:pathLst>
              <a:path w="4109657" h="4114800">
                <a:moveTo>
                  <a:pt x="0" y="0"/>
                </a:moveTo>
                <a:lnTo>
                  <a:pt x="4109657" y="0"/>
                </a:lnTo>
                <a:lnTo>
                  <a:pt x="4109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7" name="Group 7"/>
          <p:cNvGrpSpPr/>
          <p:nvPr/>
        </p:nvGrpSpPr>
        <p:grpSpPr>
          <a:xfrm>
            <a:off x="-2801697" y="5984239"/>
            <a:ext cx="8235244" cy="82352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909571">
            <a:off x="13911768" y="747335"/>
            <a:ext cx="3713415" cy="3221387"/>
          </a:xfrm>
          <a:custGeom>
            <a:avLst/>
            <a:gdLst/>
            <a:ahLst/>
            <a:cxnLst/>
            <a:rect l="l" t="t" r="r" b="b"/>
            <a:pathLst>
              <a:path w="3713415" h="3221387">
                <a:moveTo>
                  <a:pt x="0" y="0"/>
                </a:moveTo>
                <a:lnTo>
                  <a:pt x="3713415" y="0"/>
                </a:lnTo>
                <a:lnTo>
                  <a:pt x="3713415" y="3221387"/>
                </a:lnTo>
                <a:lnTo>
                  <a:pt x="0" y="3221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1" name="Freeform 11"/>
          <p:cNvSpPr/>
          <p:nvPr/>
        </p:nvSpPr>
        <p:spPr>
          <a:xfrm>
            <a:off x="1975329" y="4398215"/>
            <a:ext cx="5178858" cy="8381262"/>
          </a:xfrm>
          <a:custGeom>
            <a:avLst/>
            <a:gdLst/>
            <a:ahLst/>
            <a:cxnLst/>
            <a:rect l="l" t="t" r="r" b="b"/>
            <a:pathLst>
              <a:path w="5178858" h="8381262">
                <a:moveTo>
                  <a:pt x="0" y="0"/>
                </a:moveTo>
                <a:lnTo>
                  <a:pt x="5178857" y="0"/>
                </a:lnTo>
                <a:lnTo>
                  <a:pt x="5178857" y="8381262"/>
                </a:lnTo>
                <a:lnTo>
                  <a:pt x="0" y="8381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2" name="Freeform 12"/>
          <p:cNvSpPr/>
          <p:nvPr/>
        </p:nvSpPr>
        <p:spPr>
          <a:xfrm rot="-3367135">
            <a:off x="873306" y="-1543124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3" name="Freeform 13"/>
          <p:cNvSpPr/>
          <p:nvPr/>
        </p:nvSpPr>
        <p:spPr>
          <a:xfrm rot="-8340917">
            <a:off x="17200658" y="8659622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6"/>
                </a:lnTo>
                <a:lnTo>
                  <a:pt x="0" y="1876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4" name="Freeform 14"/>
          <p:cNvSpPr/>
          <p:nvPr/>
        </p:nvSpPr>
        <p:spPr>
          <a:xfrm>
            <a:off x="-185438" y="898284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5" name="Freeform 15"/>
          <p:cNvSpPr/>
          <p:nvPr/>
        </p:nvSpPr>
        <p:spPr>
          <a:xfrm>
            <a:off x="9406051" y="4068571"/>
            <a:ext cx="4583217" cy="2522442"/>
          </a:xfrm>
          <a:custGeom>
            <a:avLst/>
            <a:gdLst/>
            <a:ahLst/>
            <a:cxnLst/>
            <a:rect l="l" t="t" r="r" b="b"/>
            <a:pathLst>
              <a:path w="4583217" h="2522442">
                <a:moveTo>
                  <a:pt x="0" y="0"/>
                </a:moveTo>
                <a:lnTo>
                  <a:pt x="4583217" y="0"/>
                </a:lnTo>
                <a:lnTo>
                  <a:pt x="4583217" y="2522442"/>
                </a:lnTo>
                <a:lnTo>
                  <a:pt x="0" y="25224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6" name="Freeform 16"/>
          <p:cNvSpPr/>
          <p:nvPr/>
        </p:nvSpPr>
        <p:spPr>
          <a:xfrm>
            <a:off x="14124069" y="4164672"/>
            <a:ext cx="3535153" cy="2426341"/>
          </a:xfrm>
          <a:custGeom>
            <a:avLst/>
            <a:gdLst/>
            <a:ahLst/>
            <a:cxnLst/>
            <a:rect l="l" t="t" r="r" b="b"/>
            <a:pathLst>
              <a:path w="3535153" h="2426341">
                <a:moveTo>
                  <a:pt x="0" y="0"/>
                </a:moveTo>
                <a:lnTo>
                  <a:pt x="3535153" y="0"/>
                </a:lnTo>
                <a:lnTo>
                  <a:pt x="3535153" y="2426341"/>
                </a:lnTo>
                <a:lnTo>
                  <a:pt x="0" y="24263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7" name="TextBox 17"/>
          <p:cNvSpPr txBox="1"/>
          <p:nvPr/>
        </p:nvSpPr>
        <p:spPr>
          <a:xfrm>
            <a:off x="4952565" y="288239"/>
            <a:ext cx="9305272" cy="1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16"/>
              </a:lnSpc>
            </a:pPr>
            <a:r>
              <a:rPr lang="en-US" sz="10716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OUR MOTIVATION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7227" y="1565965"/>
            <a:ext cx="6292449" cy="51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4"/>
              </a:lnSpc>
              <a:spcBef>
                <a:spcPct val="0"/>
              </a:spcBef>
            </a:pPr>
            <a:r>
              <a:rPr lang="en-US" sz="2585" b="1" spc="-2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HEALTH HUB MATTERS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98789" y="6801859"/>
            <a:ext cx="9882992" cy="397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EXISTING PLATFORM:</a:t>
            </a:r>
          </a:p>
          <a:p>
            <a:pPr algn="l">
              <a:lnSpc>
                <a:spcPts val="3160"/>
              </a:lnSpc>
            </a:pPr>
            <a:r>
              <a:rPr lang="en-US" sz="2000" i="1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LinkOlder/National Elderly Health Education Service Platform/Shanghai Elderly Care Service Platform </a:t>
            </a:r>
          </a:p>
          <a:p>
            <a:pPr algn="l">
              <a:lnSpc>
                <a:spcPts val="316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focus on </a:t>
            </a: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solely on elderly care services(government Sponsoring organization),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which is important.</a:t>
            </a:r>
          </a:p>
          <a:p>
            <a:pPr algn="l">
              <a:lnSpc>
                <a:spcPts val="316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-&gt;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also empower the elderly to independently </a:t>
            </a: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search for disease-related information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access </a:t>
            </a: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medical consultation channels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and connect with peers for </a:t>
            </a: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better community interaction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l">
              <a:lnSpc>
                <a:spcPts val="3160"/>
              </a:lnSpc>
            </a:pP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16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37497" y="1594540"/>
            <a:ext cx="1475" cy="701123"/>
          </a:xfrm>
          <a:prstGeom prst="line">
            <a:avLst/>
          </a:prstGeom>
          <a:ln w="133350" cap="flat">
            <a:solidFill>
              <a:srgbClr val="185E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21" name="Freeform 21"/>
          <p:cNvSpPr/>
          <p:nvPr/>
        </p:nvSpPr>
        <p:spPr>
          <a:xfrm>
            <a:off x="7696533" y="6868534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2" name="Freeform 22"/>
          <p:cNvSpPr/>
          <p:nvPr/>
        </p:nvSpPr>
        <p:spPr>
          <a:xfrm>
            <a:off x="1317400" y="2461434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4" y="0"/>
                </a:lnTo>
                <a:lnTo>
                  <a:pt x="243144" y="279208"/>
                </a:lnTo>
                <a:lnTo>
                  <a:pt x="0" y="2792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3" name="TextBox 23"/>
          <p:cNvSpPr txBox="1"/>
          <p:nvPr/>
        </p:nvSpPr>
        <p:spPr>
          <a:xfrm>
            <a:off x="1842925" y="2394759"/>
            <a:ext cx="11950359" cy="31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EXISTING PROBLEM:</a:t>
            </a:r>
          </a:p>
          <a:p>
            <a:pPr algn="l">
              <a:lnSpc>
                <a:spcPts val="316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The aging population issue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is becoming increasingly </a:t>
            </a: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severe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and widespread.EG, in Shanghai, by the end of 2023, the number of registered residents aged 60 and above reached 5.68 million, accounting for </a:t>
            </a: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37.4% of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the total population. Consequently, addressing digital aging has become increasingly urgent.</a:t>
            </a:r>
          </a:p>
          <a:p>
            <a:pPr algn="l">
              <a:lnSpc>
                <a:spcPts val="3160"/>
              </a:lnSpc>
            </a:pP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160"/>
              </a:lnSpc>
            </a:pP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0" lvl="0" indent="0" algn="l">
              <a:lnSpc>
                <a:spcPts val="316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7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8433" y="2175314"/>
            <a:ext cx="13720069" cy="7082986"/>
          </a:xfrm>
          <a:custGeom>
            <a:avLst/>
            <a:gdLst/>
            <a:ahLst/>
            <a:cxnLst/>
            <a:rect l="l" t="t" r="r" b="b"/>
            <a:pathLst>
              <a:path w="13720069" h="7082986">
                <a:moveTo>
                  <a:pt x="0" y="0"/>
                </a:moveTo>
                <a:lnTo>
                  <a:pt x="13720069" y="0"/>
                </a:lnTo>
                <a:lnTo>
                  <a:pt x="13720069" y="7082986"/>
                </a:lnTo>
                <a:lnTo>
                  <a:pt x="0" y="708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>
            <a:off x="3296469" y="1784203"/>
            <a:ext cx="1449475" cy="144947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21207" y="8317051"/>
            <a:ext cx="1449475" cy="14494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69953" y="1734397"/>
            <a:ext cx="1449475" cy="14494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13217" y="1734397"/>
            <a:ext cx="1449475" cy="14494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377912" y="8317051"/>
            <a:ext cx="1449475" cy="14494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12589" y="8281424"/>
            <a:ext cx="1449475" cy="144947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742177" y="8698889"/>
            <a:ext cx="720946" cy="685800"/>
          </a:xfrm>
          <a:custGeom>
            <a:avLst/>
            <a:gdLst/>
            <a:ahLst/>
            <a:cxnLst/>
            <a:rect l="l" t="t" r="r" b="b"/>
            <a:pathLst>
              <a:path w="720946" h="685800">
                <a:moveTo>
                  <a:pt x="0" y="0"/>
                </a:moveTo>
                <a:lnTo>
                  <a:pt x="720946" y="0"/>
                </a:lnTo>
                <a:lnTo>
                  <a:pt x="720946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N"/>
          </a:p>
        </p:txBody>
      </p:sp>
      <p:sp>
        <p:nvSpPr>
          <p:cNvPr id="22" name="Freeform 22"/>
          <p:cNvSpPr/>
          <p:nvPr/>
        </p:nvSpPr>
        <p:spPr>
          <a:xfrm>
            <a:off x="-686431" y="8729751"/>
            <a:ext cx="2019971" cy="2002296"/>
          </a:xfrm>
          <a:custGeom>
            <a:avLst/>
            <a:gdLst/>
            <a:ahLst/>
            <a:cxnLst/>
            <a:rect l="l" t="t" r="r" b="b"/>
            <a:pathLst>
              <a:path w="2019971" h="2002296">
                <a:moveTo>
                  <a:pt x="0" y="0"/>
                </a:moveTo>
                <a:lnTo>
                  <a:pt x="2019971" y="0"/>
                </a:lnTo>
                <a:lnTo>
                  <a:pt x="2019971" y="2002297"/>
                </a:lnTo>
                <a:lnTo>
                  <a:pt x="0" y="2002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3" name="Freeform 23"/>
          <p:cNvSpPr/>
          <p:nvPr/>
        </p:nvSpPr>
        <p:spPr>
          <a:xfrm>
            <a:off x="17186782" y="9041789"/>
            <a:ext cx="2202436" cy="1869317"/>
          </a:xfrm>
          <a:custGeom>
            <a:avLst/>
            <a:gdLst/>
            <a:ahLst/>
            <a:cxnLst/>
            <a:rect l="l" t="t" r="r" b="b"/>
            <a:pathLst>
              <a:path w="2202436" h="1869317">
                <a:moveTo>
                  <a:pt x="0" y="0"/>
                </a:moveTo>
                <a:lnTo>
                  <a:pt x="2202436" y="0"/>
                </a:lnTo>
                <a:lnTo>
                  <a:pt x="2202436" y="1869317"/>
                </a:lnTo>
                <a:lnTo>
                  <a:pt x="0" y="1869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4" name="TextBox 24"/>
          <p:cNvSpPr txBox="1"/>
          <p:nvPr/>
        </p:nvSpPr>
        <p:spPr>
          <a:xfrm>
            <a:off x="1028700" y="167602"/>
            <a:ext cx="16103858" cy="105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-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STEPS ELDERLY INDIVIDUALS TAKE </a:t>
            </a:r>
          </a:p>
          <a:p>
            <a:pPr algn="ctr">
              <a:lnSpc>
                <a:spcPts val="4200"/>
              </a:lnSpc>
            </a:pPr>
            <a:r>
              <a:rPr lang="en-US" sz="2800" spc="-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WHEN SEEKING MEDICAL CARE</a:t>
            </a:r>
          </a:p>
        </p:txBody>
      </p:sp>
      <p:sp>
        <p:nvSpPr>
          <p:cNvPr id="25" name="Freeform 25"/>
          <p:cNvSpPr/>
          <p:nvPr/>
        </p:nvSpPr>
        <p:spPr>
          <a:xfrm>
            <a:off x="-723900" y="9730900"/>
            <a:ext cx="1351773" cy="2791957"/>
          </a:xfrm>
          <a:custGeom>
            <a:avLst/>
            <a:gdLst/>
            <a:ahLst/>
            <a:cxnLst/>
            <a:rect l="l" t="t" r="r" b="b"/>
            <a:pathLst>
              <a:path w="1351773" h="2791957">
                <a:moveTo>
                  <a:pt x="0" y="0"/>
                </a:moveTo>
                <a:lnTo>
                  <a:pt x="1351773" y="0"/>
                </a:lnTo>
                <a:lnTo>
                  <a:pt x="1351773" y="2791957"/>
                </a:lnTo>
                <a:lnTo>
                  <a:pt x="0" y="2791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6" name="Freeform 26"/>
          <p:cNvSpPr/>
          <p:nvPr/>
        </p:nvSpPr>
        <p:spPr>
          <a:xfrm>
            <a:off x="14855208" y="8486779"/>
            <a:ext cx="1435029" cy="1543042"/>
          </a:xfrm>
          <a:custGeom>
            <a:avLst/>
            <a:gdLst/>
            <a:ahLst/>
            <a:cxnLst/>
            <a:rect l="l" t="t" r="r" b="b"/>
            <a:pathLst>
              <a:path w="1435029" h="1543042">
                <a:moveTo>
                  <a:pt x="0" y="0"/>
                </a:moveTo>
                <a:lnTo>
                  <a:pt x="1435029" y="0"/>
                </a:lnTo>
                <a:lnTo>
                  <a:pt x="1435029" y="1543042"/>
                </a:lnTo>
                <a:lnTo>
                  <a:pt x="0" y="1543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27" name="Group 27"/>
          <p:cNvGrpSpPr/>
          <p:nvPr/>
        </p:nvGrpSpPr>
        <p:grpSpPr>
          <a:xfrm>
            <a:off x="12720185" y="1734397"/>
            <a:ext cx="1449475" cy="144947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110567" y="2116235"/>
            <a:ext cx="725714" cy="685800"/>
          </a:xfrm>
          <a:custGeom>
            <a:avLst/>
            <a:gdLst/>
            <a:ahLst/>
            <a:cxnLst/>
            <a:rect l="l" t="t" r="r" b="b"/>
            <a:pathLst>
              <a:path w="725714" h="685800">
                <a:moveTo>
                  <a:pt x="0" y="0"/>
                </a:moveTo>
                <a:lnTo>
                  <a:pt x="725715" y="0"/>
                </a:lnTo>
                <a:lnTo>
                  <a:pt x="72571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N"/>
          </a:p>
        </p:txBody>
      </p:sp>
      <p:sp>
        <p:nvSpPr>
          <p:cNvPr id="31" name="Freeform 31"/>
          <p:cNvSpPr/>
          <p:nvPr/>
        </p:nvSpPr>
        <p:spPr>
          <a:xfrm>
            <a:off x="17186782" y="-738296"/>
            <a:ext cx="2019971" cy="2002296"/>
          </a:xfrm>
          <a:custGeom>
            <a:avLst/>
            <a:gdLst/>
            <a:ahLst/>
            <a:cxnLst/>
            <a:rect l="l" t="t" r="r" b="b"/>
            <a:pathLst>
              <a:path w="2019971" h="2002296">
                <a:moveTo>
                  <a:pt x="0" y="0"/>
                </a:moveTo>
                <a:lnTo>
                  <a:pt x="2019971" y="0"/>
                </a:lnTo>
                <a:lnTo>
                  <a:pt x="2019971" y="2002296"/>
                </a:lnTo>
                <a:lnTo>
                  <a:pt x="0" y="2002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2" name="Freeform 32"/>
          <p:cNvSpPr/>
          <p:nvPr/>
        </p:nvSpPr>
        <p:spPr>
          <a:xfrm rot="6428595">
            <a:off x="-1101218" y="-470476"/>
            <a:ext cx="2202436" cy="1869317"/>
          </a:xfrm>
          <a:custGeom>
            <a:avLst/>
            <a:gdLst/>
            <a:ahLst/>
            <a:cxnLst/>
            <a:rect l="l" t="t" r="r" b="b"/>
            <a:pathLst>
              <a:path w="2202436" h="1869317">
                <a:moveTo>
                  <a:pt x="0" y="0"/>
                </a:moveTo>
                <a:lnTo>
                  <a:pt x="2202436" y="0"/>
                </a:lnTo>
                <a:lnTo>
                  <a:pt x="2202436" y="1869318"/>
                </a:lnTo>
                <a:lnTo>
                  <a:pt x="0" y="1869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3" name="Freeform 33"/>
          <p:cNvSpPr/>
          <p:nvPr/>
        </p:nvSpPr>
        <p:spPr>
          <a:xfrm>
            <a:off x="3538328" y="2116235"/>
            <a:ext cx="965759" cy="857111"/>
          </a:xfrm>
          <a:custGeom>
            <a:avLst/>
            <a:gdLst/>
            <a:ahLst/>
            <a:cxnLst/>
            <a:rect l="l" t="t" r="r" b="b"/>
            <a:pathLst>
              <a:path w="965759" h="857111">
                <a:moveTo>
                  <a:pt x="0" y="0"/>
                </a:moveTo>
                <a:lnTo>
                  <a:pt x="965758" y="0"/>
                </a:lnTo>
                <a:lnTo>
                  <a:pt x="965758" y="857111"/>
                </a:lnTo>
                <a:lnTo>
                  <a:pt x="0" y="8571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4" name="Freeform 34"/>
          <p:cNvSpPr/>
          <p:nvPr/>
        </p:nvSpPr>
        <p:spPr>
          <a:xfrm>
            <a:off x="6555373" y="2093212"/>
            <a:ext cx="1006557" cy="817827"/>
          </a:xfrm>
          <a:custGeom>
            <a:avLst/>
            <a:gdLst/>
            <a:ahLst/>
            <a:cxnLst/>
            <a:rect l="l" t="t" r="r" b="b"/>
            <a:pathLst>
              <a:path w="1006557" h="817827">
                <a:moveTo>
                  <a:pt x="0" y="0"/>
                </a:moveTo>
                <a:lnTo>
                  <a:pt x="1006557" y="0"/>
                </a:lnTo>
                <a:lnTo>
                  <a:pt x="1006557" y="817827"/>
                </a:lnTo>
                <a:lnTo>
                  <a:pt x="0" y="8178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5" name="Freeform 35"/>
          <p:cNvSpPr/>
          <p:nvPr/>
        </p:nvSpPr>
        <p:spPr>
          <a:xfrm>
            <a:off x="9827388" y="2106843"/>
            <a:ext cx="1019583" cy="804196"/>
          </a:xfrm>
          <a:custGeom>
            <a:avLst/>
            <a:gdLst/>
            <a:ahLst/>
            <a:cxnLst/>
            <a:rect l="l" t="t" r="r" b="b"/>
            <a:pathLst>
              <a:path w="1019583" h="804196">
                <a:moveTo>
                  <a:pt x="0" y="0"/>
                </a:moveTo>
                <a:lnTo>
                  <a:pt x="1019583" y="0"/>
                </a:lnTo>
                <a:lnTo>
                  <a:pt x="1019583" y="804196"/>
                </a:lnTo>
                <a:lnTo>
                  <a:pt x="0" y="8041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6" name="Freeform 36"/>
          <p:cNvSpPr/>
          <p:nvPr/>
        </p:nvSpPr>
        <p:spPr>
          <a:xfrm>
            <a:off x="4259935" y="8520153"/>
            <a:ext cx="972018" cy="972018"/>
          </a:xfrm>
          <a:custGeom>
            <a:avLst/>
            <a:gdLst/>
            <a:ahLst/>
            <a:cxnLst/>
            <a:rect l="l" t="t" r="r" b="b"/>
            <a:pathLst>
              <a:path w="972018" h="972018">
                <a:moveTo>
                  <a:pt x="0" y="0"/>
                </a:moveTo>
                <a:lnTo>
                  <a:pt x="972019" y="0"/>
                </a:lnTo>
                <a:lnTo>
                  <a:pt x="972019" y="972018"/>
                </a:lnTo>
                <a:lnTo>
                  <a:pt x="0" y="97201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7" name="Freeform 37"/>
          <p:cNvSpPr/>
          <p:nvPr/>
        </p:nvSpPr>
        <p:spPr>
          <a:xfrm>
            <a:off x="12396715" y="8486779"/>
            <a:ext cx="881223" cy="881223"/>
          </a:xfrm>
          <a:custGeom>
            <a:avLst/>
            <a:gdLst/>
            <a:ahLst/>
            <a:cxnLst/>
            <a:rect l="l" t="t" r="r" b="b"/>
            <a:pathLst>
              <a:path w="881223" h="881223">
                <a:moveTo>
                  <a:pt x="0" y="0"/>
                </a:moveTo>
                <a:lnTo>
                  <a:pt x="881223" y="0"/>
                </a:lnTo>
                <a:lnTo>
                  <a:pt x="881223" y="881223"/>
                </a:lnTo>
                <a:lnTo>
                  <a:pt x="0" y="88122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8" name="Group 38"/>
          <p:cNvGrpSpPr/>
          <p:nvPr/>
        </p:nvGrpSpPr>
        <p:grpSpPr>
          <a:xfrm>
            <a:off x="2535729" y="3395604"/>
            <a:ext cx="2970955" cy="1562315"/>
            <a:chOff x="0" y="0"/>
            <a:chExt cx="3961274" cy="2083086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47625"/>
              <a:ext cx="3961274" cy="872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01. IDENTIFYING HEALTH CONCERNS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120851"/>
              <a:ext cx="3961274" cy="96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2270" lvl="1" indent="-151135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Symptom Recognition</a:t>
              </a:r>
            </a:p>
            <a:p>
              <a:pPr marL="302270" lvl="1" indent="-151135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Assessing Severity</a:t>
              </a:r>
            </a:p>
            <a:p>
              <a:pPr marL="302270" lvl="1" indent="-151135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NLP Based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296469" y="6355180"/>
            <a:ext cx="3398816" cy="1702650"/>
            <a:chOff x="0" y="0"/>
            <a:chExt cx="4531755" cy="2270200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47625"/>
              <a:ext cx="4531755" cy="1389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05. CONSULTING HEALTHCARE PROVIDERS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638163"/>
              <a:ext cx="4531755" cy="632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2261" lvl="1" indent="-151130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In-Person Visits</a:t>
              </a:r>
            </a:p>
            <a:p>
              <a:pPr marL="302261" lvl="1" indent="-151130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Remote Consultations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727578" y="3395604"/>
            <a:ext cx="2970955" cy="1314665"/>
            <a:chOff x="0" y="0"/>
            <a:chExt cx="3961274" cy="1752886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47625"/>
              <a:ext cx="3961274" cy="872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02. RESEARCHING HEALTHCARE OPTION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120851"/>
              <a:ext cx="3961274" cy="63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2270" lvl="1" indent="-151135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Specialized Departments</a:t>
              </a:r>
            </a:p>
            <a:p>
              <a:pPr marL="302270" lvl="1" indent="-151135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Hospital Selection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919428" y="3419512"/>
            <a:ext cx="2970955" cy="1332063"/>
            <a:chOff x="0" y="0"/>
            <a:chExt cx="3961274" cy="1776084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47625"/>
              <a:ext cx="3961274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03. GATHERING INFORMATION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158738"/>
              <a:ext cx="3961274" cy="617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4713" lvl="1" indent="-147357" algn="l">
                <a:lnSpc>
                  <a:spcPts val="1911"/>
                </a:lnSpc>
                <a:buFont typeface="Arial"/>
                <a:buChar char="•"/>
              </a:pPr>
              <a:r>
                <a:rPr lang="en-US" sz="1365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Electronic Medical Record</a:t>
              </a:r>
            </a:p>
            <a:p>
              <a:pPr marL="294713" lvl="1" indent="-147357" algn="l">
                <a:lnSpc>
                  <a:spcPts val="1911"/>
                </a:lnSpc>
                <a:buFont typeface="Arial"/>
                <a:buChar char="•"/>
              </a:pPr>
              <a:r>
                <a:rPr lang="en-US" sz="1365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Medication Information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595151" y="6355180"/>
            <a:ext cx="2970955" cy="1740750"/>
            <a:chOff x="0" y="0"/>
            <a:chExt cx="3961274" cy="2321000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47625"/>
              <a:ext cx="3961274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06. FOLLOWING UP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698363"/>
              <a:ext cx="3961274" cy="1622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2261" lvl="1" indent="-151130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Medication Management</a:t>
              </a:r>
            </a:p>
            <a:p>
              <a:pPr marL="302261" lvl="1" indent="-151130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Monitoring Health Progress</a:t>
              </a:r>
            </a:p>
            <a:p>
              <a:pPr marL="302261" lvl="1" indent="-151130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Recording Medical History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128540" y="6355180"/>
            <a:ext cx="3041121" cy="1702650"/>
            <a:chOff x="0" y="0"/>
            <a:chExt cx="4054828" cy="2270200"/>
          </a:xfrm>
        </p:grpSpPr>
        <p:sp>
          <p:nvSpPr>
            <p:cNvPr id="54" name="TextBox 54"/>
            <p:cNvSpPr txBox="1"/>
            <p:nvPr/>
          </p:nvSpPr>
          <p:spPr>
            <a:xfrm>
              <a:off x="0" y="-47625"/>
              <a:ext cx="4054828" cy="1389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07. ACCESSING SUPPORT &amp; INFORMATION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1638163"/>
              <a:ext cx="4054828" cy="632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2261" lvl="1" indent="-151130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Educational Resources</a:t>
              </a:r>
            </a:p>
            <a:p>
              <a:pPr marL="302261" lvl="1" indent="-151130" algn="l">
                <a:lnSpc>
                  <a:spcPts val="1960"/>
                </a:lnSpc>
                <a:buFont typeface="Arial"/>
                <a:buChar char="•"/>
              </a:pPr>
              <a:r>
                <a:rPr lang="en-US" sz="14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Community Support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1958469" y="3395604"/>
            <a:ext cx="2970955" cy="1808313"/>
            <a:chOff x="0" y="0"/>
            <a:chExt cx="3961274" cy="2411084"/>
          </a:xfrm>
        </p:grpSpPr>
        <p:sp>
          <p:nvSpPr>
            <p:cNvPr id="57" name="TextBox 57"/>
            <p:cNvSpPr txBox="1"/>
            <p:nvPr/>
          </p:nvSpPr>
          <p:spPr>
            <a:xfrm>
              <a:off x="0" y="-47625"/>
              <a:ext cx="3961274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04. MAKING APPOINTMENTS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1158738"/>
              <a:ext cx="3961274" cy="1252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4713" lvl="1" indent="-147357" algn="l">
                <a:lnSpc>
                  <a:spcPts val="1911"/>
                </a:lnSpc>
                <a:buFont typeface="Arial"/>
                <a:buChar char="•"/>
              </a:pPr>
              <a:r>
                <a:rPr lang="en-US" sz="1365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Scheduling Visits</a:t>
              </a:r>
            </a:p>
            <a:p>
              <a:pPr marL="294713" lvl="1" indent="-147357" algn="l">
                <a:lnSpc>
                  <a:spcPts val="1911"/>
                </a:lnSpc>
                <a:buFont typeface="Arial"/>
                <a:buChar char="•"/>
              </a:pPr>
              <a:r>
                <a:rPr lang="en-US" sz="1365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Managing Multiple Appointments</a:t>
              </a:r>
            </a:p>
            <a:p>
              <a:pPr algn="l">
                <a:lnSpc>
                  <a:spcPts val="1911"/>
                </a:lnSpc>
              </a:pPr>
              <a:endParaRPr lang="en-US" sz="1365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968245">
            <a:off x="16075221" y="3717540"/>
            <a:ext cx="2479167" cy="4114800"/>
          </a:xfrm>
          <a:custGeom>
            <a:avLst/>
            <a:gdLst/>
            <a:ahLst/>
            <a:cxnLst/>
            <a:rect l="l" t="t" r="r" b="b"/>
            <a:pathLst>
              <a:path w="2479167" h="4114800">
                <a:moveTo>
                  <a:pt x="0" y="0"/>
                </a:moveTo>
                <a:lnTo>
                  <a:pt x="2479167" y="0"/>
                </a:lnTo>
                <a:lnTo>
                  <a:pt x="2479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>
            <a:off x="10383800" y="-5630237"/>
            <a:ext cx="7904200" cy="79042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698570">
            <a:off x="4436872" y="7033664"/>
            <a:ext cx="4109657" cy="4114800"/>
          </a:xfrm>
          <a:custGeom>
            <a:avLst/>
            <a:gdLst/>
            <a:ahLst/>
            <a:cxnLst/>
            <a:rect l="l" t="t" r="r" b="b"/>
            <a:pathLst>
              <a:path w="4109657" h="4114800">
                <a:moveTo>
                  <a:pt x="0" y="0"/>
                </a:moveTo>
                <a:lnTo>
                  <a:pt x="4109657" y="0"/>
                </a:lnTo>
                <a:lnTo>
                  <a:pt x="4109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7" name="Group 7"/>
          <p:cNvGrpSpPr/>
          <p:nvPr/>
        </p:nvGrpSpPr>
        <p:grpSpPr>
          <a:xfrm>
            <a:off x="-2801697" y="5984239"/>
            <a:ext cx="8235244" cy="82352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38181" y="4398215"/>
            <a:ext cx="5178858" cy="8381262"/>
          </a:xfrm>
          <a:custGeom>
            <a:avLst/>
            <a:gdLst/>
            <a:ahLst/>
            <a:cxnLst/>
            <a:rect l="l" t="t" r="r" b="b"/>
            <a:pathLst>
              <a:path w="5178858" h="8381262">
                <a:moveTo>
                  <a:pt x="0" y="0"/>
                </a:moveTo>
                <a:lnTo>
                  <a:pt x="5178858" y="0"/>
                </a:lnTo>
                <a:lnTo>
                  <a:pt x="5178858" y="8381262"/>
                </a:lnTo>
                <a:lnTo>
                  <a:pt x="0" y="8381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1" name="Freeform 11"/>
          <p:cNvSpPr/>
          <p:nvPr/>
        </p:nvSpPr>
        <p:spPr>
          <a:xfrm rot="-3367135">
            <a:off x="873306" y="-1543124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2" name="TextBox 12"/>
          <p:cNvSpPr txBox="1"/>
          <p:nvPr/>
        </p:nvSpPr>
        <p:spPr>
          <a:xfrm>
            <a:off x="1028700" y="990293"/>
            <a:ext cx="7038820" cy="324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12"/>
              </a:lnSpc>
            </a:pPr>
            <a:r>
              <a:rPr lang="en-US" sz="12512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HEALTH ROBOT</a:t>
            </a:r>
          </a:p>
        </p:txBody>
      </p:sp>
      <p:sp>
        <p:nvSpPr>
          <p:cNvPr id="13" name="Freeform 13"/>
          <p:cNvSpPr/>
          <p:nvPr/>
        </p:nvSpPr>
        <p:spPr>
          <a:xfrm rot="-8340917">
            <a:off x="17200658" y="8659622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6"/>
                </a:lnTo>
                <a:lnTo>
                  <a:pt x="0" y="1876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4" name="Freeform 14"/>
          <p:cNvSpPr/>
          <p:nvPr/>
        </p:nvSpPr>
        <p:spPr>
          <a:xfrm>
            <a:off x="-185438" y="898284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5" name="Freeform 15"/>
          <p:cNvSpPr/>
          <p:nvPr/>
        </p:nvSpPr>
        <p:spPr>
          <a:xfrm>
            <a:off x="5154137" y="1622312"/>
            <a:ext cx="3207973" cy="7635988"/>
          </a:xfrm>
          <a:custGeom>
            <a:avLst/>
            <a:gdLst/>
            <a:ahLst/>
            <a:cxnLst/>
            <a:rect l="l" t="t" r="r" b="b"/>
            <a:pathLst>
              <a:path w="3207973" h="7635988">
                <a:moveTo>
                  <a:pt x="0" y="0"/>
                </a:moveTo>
                <a:lnTo>
                  <a:pt x="3207973" y="0"/>
                </a:lnTo>
                <a:lnTo>
                  <a:pt x="3207973" y="7635988"/>
                </a:lnTo>
                <a:lnTo>
                  <a:pt x="0" y="76359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5096" b="-5096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6" name="Freeform 16"/>
          <p:cNvSpPr/>
          <p:nvPr/>
        </p:nvSpPr>
        <p:spPr>
          <a:xfrm>
            <a:off x="8236385" y="6861066"/>
            <a:ext cx="6931971" cy="3569965"/>
          </a:xfrm>
          <a:custGeom>
            <a:avLst/>
            <a:gdLst/>
            <a:ahLst/>
            <a:cxnLst/>
            <a:rect l="l" t="t" r="r" b="b"/>
            <a:pathLst>
              <a:path w="6931971" h="3569965">
                <a:moveTo>
                  <a:pt x="0" y="0"/>
                </a:moveTo>
                <a:lnTo>
                  <a:pt x="6931971" y="0"/>
                </a:lnTo>
                <a:lnTo>
                  <a:pt x="6931971" y="3569965"/>
                </a:lnTo>
                <a:lnTo>
                  <a:pt x="0" y="35699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7" name="Freeform 17"/>
          <p:cNvSpPr/>
          <p:nvPr/>
        </p:nvSpPr>
        <p:spPr>
          <a:xfrm rot="2329774">
            <a:off x="7589874" y="7126691"/>
            <a:ext cx="1871281" cy="512263"/>
          </a:xfrm>
          <a:custGeom>
            <a:avLst/>
            <a:gdLst/>
            <a:ahLst/>
            <a:cxnLst/>
            <a:rect l="l" t="t" r="r" b="b"/>
            <a:pathLst>
              <a:path w="1871281" h="512263">
                <a:moveTo>
                  <a:pt x="0" y="0"/>
                </a:moveTo>
                <a:lnTo>
                  <a:pt x="1871281" y="0"/>
                </a:lnTo>
                <a:lnTo>
                  <a:pt x="1871281" y="512264"/>
                </a:lnTo>
                <a:lnTo>
                  <a:pt x="0" y="5122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8" name="Freeform 18"/>
          <p:cNvSpPr/>
          <p:nvPr/>
        </p:nvSpPr>
        <p:spPr>
          <a:xfrm>
            <a:off x="14638157" y="6567016"/>
            <a:ext cx="3467200" cy="3851350"/>
          </a:xfrm>
          <a:custGeom>
            <a:avLst/>
            <a:gdLst/>
            <a:ahLst/>
            <a:cxnLst/>
            <a:rect l="l" t="t" r="r" b="b"/>
            <a:pathLst>
              <a:path w="3467200" h="3851350">
                <a:moveTo>
                  <a:pt x="0" y="0"/>
                </a:moveTo>
                <a:lnTo>
                  <a:pt x="3467199" y="0"/>
                </a:lnTo>
                <a:lnTo>
                  <a:pt x="3467199" y="3851349"/>
                </a:lnTo>
                <a:lnTo>
                  <a:pt x="0" y="38513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9" name="AutoShape 19"/>
          <p:cNvSpPr/>
          <p:nvPr/>
        </p:nvSpPr>
        <p:spPr>
          <a:xfrm>
            <a:off x="8400993" y="2024784"/>
            <a:ext cx="2950" cy="1013952"/>
          </a:xfrm>
          <a:prstGeom prst="line">
            <a:avLst/>
          </a:prstGeom>
          <a:ln w="133350" cap="flat">
            <a:solidFill>
              <a:srgbClr val="185E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20" name="Freeform 20"/>
          <p:cNvSpPr/>
          <p:nvPr/>
        </p:nvSpPr>
        <p:spPr>
          <a:xfrm>
            <a:off x="8282371" y="3409871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4" y="0"/>
                </a:lnTo>
                <a:lnTo>
                  <a:pt x="243144" y="279208"/>
                </a:lnTo>
                <a:lnTo>
                  <a:pt x="0" y="2792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1" name="Freeform 21"/>
          <p:cNvSpPr/>
          <p:nvPr/>
        </p:nvSpPr>
        <p:spPr>
          <a:xfrm>
            <a:off x="8282371" y="4173918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4" y="0"/>
                </a:lnTo>
                <a:lnTo>
                  <a:pt x="243144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2" name="Freeform 22"/>
          <p:cNvSpPr/>
          <p:nvPr/>
        </p:nvSpPr>
        <p:spPr>
          <a:xfrm>
            <a:off x="8282371" y="5031558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4" y="0"/>
                </a:lnTo>
                <a:lnTo>
                  <a:pt x="243144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3" name="Freeform 23"/>
          <p:cNvSpPr/>
          <p:nvPr/>
        </p:nvSpPr>
        <p:spPr>
          <a:xfrm>
            <a:off x="12664877" y="163027"/>
            <a:ext cx="5440479" cy="4658410"/>
          </a:xfrm>
          <a:custGeom>
            <a:avLst/>
            <a:gdLst/>
            <a:ahLst/>
            <a:cxnLst/>
            <a:rect l="l" t="t" r="r" b="b"/>
            <a:pathLst>
              <a:path w="5440479" h="4658410">
                <a:moveTo>
                  <a:pt x="0" y="0"/>
                </a:moveTo>
                <a:lnTo>
                  <a:pt x="5440479" y="0"/>
                </a:lnTo>
                <a:lnTo>
                  <a:pt x="5440479" y="4658410"/>
                </a:lnTo>
                <a:lnTo>
                  <a:pt x="0" y="465841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4" name="TextBox 24"/>
          <p:cNvSpPr txBox="1"/>
          <p:nvPr/>
        </p:nvSpPr>
        <p:spPr>
          <a:xfrm>
            <a:off x="8607978" y="1983447"/>
            <a:ext cx="3733585" cy="905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r>
              <a:rPr lang="en-US" sz="2585" spc="-2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 </a:t>
            </a:r>
            <a:r>
              <a:rPr lang="en-US" sz="2585" b="1" spc="-2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CUSTOMIZED</a:t>
            </a:r>
            <a:r>
              <a:rPr lang="en-US" sz="2585" spc="-2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CHATBOT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11240" y="3261771"/>
            <a:ext cx="4579379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Powerd by </a:t>
            </a:r>
            <a:r>
              <a:rPr lang="en-US" sz="1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ChatGPT</a:t>
            </a: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the state-of-the-art NLP model that allows developers to build and integrate their own chat bots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39815" y="4149261"/>
            <a:ext cx="455080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Obtain common disease diagnosis-related report to </a:t>
            </a:r>
            <a:r>
              <a:rPr lang="en-US" sz="1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fine tune</a:t>
            </a: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models.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53388" y="4954428"/>
            <a:ext cx="4878635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Interaction</a:t>
            </a: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between the BOT and various web pages</a:t>
            </a:r>
          </a:p>
          <a:p>
            <a:pPr algn="l">
              <a:lnSpc>
                <a:spcPts val="18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Query and redirect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Patient asks a question related to a disease -&gt; 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Query the category of the disease -&gt; 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Recommend hospitals that have specialized clinics for that category of disease, which users can click to redirect.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35194" y="4726288"/>
            <a:ext cx="3769965" cy="3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6"/>
              </a:lnSpc>
              <a:spcBef>
                <a:spcPct val="0"/>
              </a:spcBef>
            </a:pPr>
            <a:r>
              <a:rPr lang="en-US" sz="2204" i="1" u="sng" strike="noStrike">
                <a:solidFill>
                  <a:srgbClr val="004AAD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https://pmc.ncbi.nlm.nih.gov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84001" y="5188131"/>
            <a:ext cx="3872351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i="1" u="sng">
                <a:solidFill>
                  <a:srgbClr val="000000"/>
                </a:solidFill>
                <a:latin typeface="PT Sans Italics"/>
                <a:ea typeface="PT Sans Italics"/>
                <a:cs typeface="PT Sans Italics"/>
                <a:sym typeface="PT Sans Italics"/>
              </a:rPr>
              <a:t> 32 research papers from the National Health Commission (NHC) covering elderly diseases such as Alzheimer's Disease, Dementia, Parkinson's Disease, and Cardiovascular Diseases...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69627">
            <a:off x="12762497" y="8270611"/>
            <a:ext cx="1645920" cy="4114800"/>
          </a:xfrm>
          <a:custGeom>
            <a:avLst/>
            <a:gdLst/>
            <a:ahLst/>
            <a:cxnLst/>
            <a:rect l="l" t="t" r="r" b="b"/>
            <a:pathLst>
              <a:path w="1645920" h="4114800">
                <a:moveTo>
                  <a:pt x="0" y="0"/>
                </a:moveTo>
                <a:lnTo>
                  <a:pt x="1645920" y="0"/>
                </a:lnTo>
                <a:lnTo>
                  <a:pt x="164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 rot="5108183">
            <a:off x="-3904682" y="3515868"/>
            <a:ext cx="7315200" cy="3255264"/>
          </a:xfrm>
          <a:custGeom>
            <a:avLst/>
            <a:gdLst/>
            <a:ahLst/>
            <a:cxnLst/>
            <a:rect l="l" t="t" r="r" b="b"/>
            <a:pathLst>
              <a:path w="7315200" h="3255264">
                <a:moveTo>
                  <a:pt x="0" y="0"/>
                </a:moveTo>
                <a:lnTo>
                  <a:pt x="7315200" y="0"/>
                </a:lnTo>
                <a:lnTo>
                  <a:pt x="7315200" y="3255264"/>
                </a:lnTo>
                <a:lnTo>
                  <a:pt x="0" y="325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4" name="Group 4"/>
          <p:cNvGrpSpPr/>
          <p:nvPr/>
        </p:nvGrpSpPr>
        <p:grpSpPr>
          <a:xfrm>
            <a:off x="14390647" y="6932740"/>
            <a:ext cx="8235244" cy="823524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508374" y="-847424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8" name="Freeform 8"/>
          <p:cNvSpPr/>
          <p:nvPr/>
        </p:nvSpPr>
        <p:spPr>
          <a:xfrm rot="-5400000">
            <a:off x="7602577" y="9110465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9" name="Group 9"/>
          <p:cNvGrpSpPr/>
          <p:nvPr/>
        </p:nvGrpSpPr>
        <p:grpSpPr>
          <a:xfrm>
            <a:off x="13891874" y="-5404351"/>
            <a:ext cx="7904200" cy="79042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3218627">
            <a:off x="16445614" y="43924"/>
            <a:ext cx="3363505" cy="1433694"/>
          </a:xfrm>
          <a:custGeom>
            <a:avLst/>
            <a:gdLst/>
            <a:ahLst/>
            <a:cxnLst/>
            <a:rect l="l" t="t" r="r" b="b"/>
            <a:pathLst>
              <a:path w="3363505" h="1433694">
                <a:moveTo>
                  <a:pt x="0" y="0"/>
                </a:moveTo>
                <a:lnTo>
                  <a:pt x="3363506" y="0"/>
                </a:lnTo>
                <a:lnTo>
                  <a:pt x="3363506" y="1433694"/>
                </a:lnTo>
                <a:lnTo>
                  <a:pt x="0" y="14336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147206" y="3939555"/>
            <a:ext cx="8353130" cy="4791255"/>
            <a:chOff x="0" y="0"/>
            <a:chExt cx="7981950" cy="4578350"/>
          </a:xfrm>
        </p:grpSpPr>
        <p:sp>
          <p:nvSpPr>
            <p:cNvPr id="14" name="Freeform 1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0"/>
              <a:stretch>
                <a:fillRect t="-6834" b="-13803"/>
              </a:stretch>
            </a:blipFill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54221" y="2774182"/>
            <a:ext cx="876303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Crawl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“</a:t>
            </a: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authentic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” </a:t>
            </a: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specialized departments 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 major hospitals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across China on WeDoctor, providing users with options to choose from.</a:t>
            </a:r>
          </a:p>
        </p:txBody>
      </p:sp>
      <p:sp>
        <p:nvSpPr>
          <p:cNvPr id="20" name="Freeform 20"/>
          <p:cNvSpPr/>
          <p:nvPr/>
        </p:nvSpPr>
        <p:spPr>
          <a:xfrm>
            <a:off x="785557" y="2812282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1" name="Freeform 21"/>
          <p:cNvSpPr/>
          <p:nvPr/>
        </p:nvSpPr>
        <p:spPr>
          <a:xfrm>
            <a:off x="9854946" y="5888694"/>
            <a:ext cx="5468259" cy="3773099"/>
          </a:xfrm>
          <a:custGeom>
            <a:avLst/>
            <a:gdLst/>
            <a:ahLst/>
            <a:cxnLst/>
            <a:rect l="l" t="t" r="r" b="b"/>
            <a:pathLst>
              <a:path w="5468259" h="3773099">
                <a:moveTo>
                  <a:pt x="0" y="0"/>
                </a:moveTo>
                <a:lnTo>
                  <a:pt x="5468260" y="0"/>
                </a:lnTo>
                <a:lnTo>
                  <a:pt x="5468260" y="3773099"/>
                </a:lnTo>
                <a:lnTo>
                  <a:pt x="0" y="37730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2" name="Freeform 22"/>
          <p:cNvSpPr/>
          <p:nvPr/>
        </p:nvSpPr>
        <p:spPr>
          <a:xfrm>
            <a:off x="14605308" y="4799427"/>
            <a:ext cx="4387704" cy="6488286"/>
          </a:xfrm>
          <a:custGeom>
            <a:avLst/>
            <a:gdLst/>
            <a:ahLst/>
            <a:cxnLst/>
            <a:rect l="l" t="t" r="r" b="b"/>
            <a:pathLst>
              <a:path w="4387704" h="6488286">
                <a:moveTo>
                  <a:pt x="0" y="0"/>
                </a:moveTo>
                <a:lnTo>
                  <a:pt x="4387704" y="0"/>
                </a:lnTo>
                <a:lnTo>
                  <a:pt x="4387704" y="6488286"/>
                </a:lnTo>
                <a:lnTo>
                  <a:pt x="0" y="64882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3" name="Freeform 23"/>
          <p:cNvSpPr/>
          <p:nvPr/>
        </p:nvSpPr>
        <p:spPr>
          <a:xfrm>
            <a:off x="11236326" y="2998679"/>
            <a:ext cx="5203835" cy="2712499"/>
          </a:xfrm>
          <a:custGeom>
            <a:avLst/>
            <a:gdLst/>
            <a:ahLst/>
            <a:cxnLst/>
            <a:rect l="l" t="t" r="r" b="b"/>
            <a:pathLst>
              <a:path w="5203835" h="2712499">
                <a:moveTo>
                  <a:pt x="0" y="0"/>
                </a:moveTo>
                <a:lnTo>
                  <a:pt x="5203834" y="0"/>
                </a:lnTo>
                <a:lnTo>
                  <a:pt x="5203834" y="2712499"/>
                </a:lnTo>
                <a:lnTo>
                  <a:pt x="0" y="27124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4" name="Freeform 24"/>
          <p:cNvSpPr/>
          <p:nvPr/>
        </p:nvSpPr>
        <p:spPr>
          <a:xfrm>
            <a:off x="10770110" y="549377"/>
            <a:ext cx="6029050" cy="2449302"/>
          </a:xfrm>
          <a:custGeom>
            <a:avLst/>
            <a:gdLst/>
            <a:ahLst/>
            <a:cxnLst/>
            <a:rect l="l" t="t" r="r" b="b"/>
            <a:pathLst>
              <a:path w="6029050" h="2449302">
                <a:moveTo>
                  <a:pt x="0" y="0"/>
                </a:moveTo>
                <a:lnTo>
                  <a:pt x="6029050" y="0"/>
                </a:lnTo>
                <a:lnTo>
                  <a:pt x="6029050" y="2449302"/>
                </a:lnTo>
                <a:lnTo>
                  <a:pt x="0" y="244930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5" name="TextBox 25"/>
          <p:cNvSpPr txBox="1"/>
          <p:nvPr/>
        </p:nvSpPr>
        <p:spPr>
          <a:xfrm>
            <a:off x="799373" y="988644"/>
            <a:ext cx="8926633" cy="155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66"/>
              </a:lnSpc>
            </a:pPr>
            <a:r>
              <a:rPr lang="en-US" sz="11666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Special clinic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10742" y="9633218"/>
            <a:ext cx="4659064" cy="3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6"/>
              </a:lnSpc>
              <a:spcBef>
                <a:spcPct val="0"/>
              </a:spcBef>
            </a:pPr>
            <a:r>
              <a:rPr lang="en-US" sz="2204" i="1" u="sng" strike="noStrike">
                <a:solidFill>
                  <a:srgbClr val="004AAD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https://www.guahao.com/hospital/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36326" y="2588779"/>
            <a:ext cx="5096619" cy="3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6"/>
              </a:lnSpc>
              <a:spcBef>
                <a:spcPct val="0"/>
              </a:spcBef>
            </a:pPr>
            <a:r>
              <a:rPr lang="en-US" sz="2204" i="1" u="sng" strike="noStrike">
                <a:solidFill>
                  <a:srgbClr val="004AAD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https://www.phsciencedata.cn/Share/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59068" y="4351469"/>
            <a:ext cx="2240490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1: Scrape diseases and common disease classifications.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40485" y="7418839"/>
            <a:ext cx="2159072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2: Crawl the national specialty clinics corresponding to the disease.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69627">
            <a:off x="12762497" y="8270611"/>
            <a:ext cx="1645920" cy="4114800"/>
          </a:xfrm>
          <a:custGeom>
            <a:avLst/>
            <a:gdLst/>
            <a:ahLst/>
            <a:cxnLst/>
            <a:rect l="l" t="t" r="r" b="b"/>
            <a:pathLst>
              <a:path w="1645920" h="4114800">
                <a:moveTo>
                  <a:pt x="0" y="0"/>
                </a:moveTo>
                <a:lnTo>
                  <a:pt x="1645920" y="0"/>
                </a:lnTo>
                <a:lnTo>
                  <a:pt x="1645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 rot="5108183">
            <a:off x="-3904682" y="3515868"/>
            <a:ext cx="7315200" cy="3255264"/>
          </a:xfrm>
          <a:custGeom>
            <a:avLst/>
            <a:gdLst/>
            <a:ahLst/>
            <a:cxnLst/>
            <a:rect l="l" t="t" r="r" b="b"/>
            <a:pathLst>
              <a:path w="7315200" h="3255264">
                <a:moveTo>
                  <a:pt x="0" y="0"/>
                </a:moveTo>
                <a:lnTo>
                  <a:pt x="7315200" y="0"/>
                </a:lnTo>
                <a:lnTo>
                  <a:pt x="7315200" y="3255264"/>
                </a:lnTo>
                <a:lnTo>
                  <a:pt x="0" y="325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4" name="Group 4"/>
          <p:cNvGrpSpPr/>
          <p:nvPr/>
        </p:nvGrpSpPr>
        <p:grpSpPr>
          <a:xfrm>
            <a:off x="14390647" y="6932740"/>
            <a:ext cx="8235244" cy="823524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2D2A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508374" y="-847424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8" name="Freeform 8"/>
          <p:cNvSpPr/>
          <p:nvPr/>
        </p:nvSpPr>
        <p:spPr>
          <a:xfrm rot="-5400000">
            <a:off x="7602577" y="9110465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9" name="Freeform 9"/>
          <p:cNvSpPr/>
          <p:nvPr/>
        </p:nvSpPr>
        <p:spPr>
          <a:xfrm rot="3218627">
            <a:off x="16445614" y="43924"/>
            <a:ext cx="3363505" cy="1433694"/>
          </a:xfrm>
          <a:custGeom>
            <a:avLst/>
            <a:gdLst/>
            <a:ahLst/>
            <a:cxnLst/>
            <a:rect l="l" t="t" r="r" b="b"/>
            <a:pathLst>
              <a:path w="3363505" h="1433694">
                <a:moveTo>
                  <a:pt x="0" y="0"/>
                </a:moveTo>
                <a:lnTo>
                  <a:pt x="3363506" y="0"/>
                </a:lnTo>
                <a:lnTo>
                  <a:pt x="3363506" y="1433694"/>
                </a:lnTo>
                <a:lnTo>
                  <a:pt x="0" y="1433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47206" y="3939555"/>
            <a:ext cx="8353130" cy="4791255"/>
            <a:chOff x="0" y="0"/>
            <a:chExt cx="7981950" cy="4578350"/>
          </a:xfrm>
        </p:grpSpPr>
        <p:sp>
          <p:nvSpPr>
            <p:cNvPr id="11" name="Freeform 1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/>
              <a:stretch>
                <a:fillRect t="-7160" b="-13477"/>
              </a:stretch>
            </a:blipFill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732101" y="4544350"/>
            <a:ext cx="5412958" cy="2392574"/>
          </a:xfrm>
          <a:custGeom>
            <a:avLst/>
            <a:gdLst/>
            <a:ahLst/>
            <a:cxnLst/>
            <a:rect l="l" t="t" r="r" b="b"/>
            <a:pathLst>
              <a:path w="5412958" h="2392574">
                <a:moveTo>
                  <a:pt x="0" y="0"/>
                </a:moveTo>
                <a:lnTo>
                  <a:pt x="5412958" y="0"/>
                </a:lnTo>
                <a:lnTo>
                  <a:pt x="5412958" y="2392573"/>
                </a:lnTo>
                <a:lnTo>
                  <a:pt x="0" y="2392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34445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7" name="Freeform 17"/>
          <p:cNvSpPr/>
          <p:nvPr/>
        </p:nvSpPr>
        <p:spPr>
          <a:xfrm>
            <a:off x="10752782" y="3334760"/>
            <a:ext cx="7275730" cy="1209590"/>
          </a:xfrm>
          <a:custGeom>
            <a:avLst/>
            <a:gdLst/>
            <a:ahLst/>
            <a:cxnLst/>
            <a:rect l="l" t="t" r="r" b="b"/>
            <a:pathLst>
              <a:path w="7275730" h="1209590">
                <a:moveTo>
                  <a:pt x="0" y="0"/>
                </a:moveTo>
                <a:lnTo>
                  <a:pt x="7275730" y="0"/>
                </a:lnTo>
                <a:lnTo>
                  <a:pt x="7275730" y="1209590"/>
                </a:lnTo>
                <a:lnTo>
                  <a:pt x="0" y="12095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8" name="Freeform 18"/>
          <p:cNvSpPr/>
          <p:nvPr/>
        </p:nvSpPr>
        <p:spPr>
          <a:xfrm>
            <a:off x="11610529" y="2400512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9" name="TextBox 19"/>
          <p:cNvSpPr txBox="1"/>
          <p:nvPr/>
        </p:nvSpPr>
        <p:spPr>
          <a:xfrm>
            <a:off x="554221" y="2774182"/>
            <a:ext cx="876303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Crawl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“</a:t>
            </a: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authentic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” </a:t>
            </a: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specialized departments 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 major hospitals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across China on WeDoctor, providing users with options to choose from.</a:t>
            </a:r>
          </a:p>
        </p:txBody>
      </p:sp>
      <p:sp>
        <p:nvSpPr>
          <p:cNvPr id="20" name="Freeform 20"/>
          <p:cNvSpPr/>
          <p:nvPr/>
        </p:nvSpPr>
        <p:spPr>
          <a:xfrm>
            <a:off x="785557" y="2812282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1" name="Freeform 21"/>
          <p:cNvSpPr/>
          <p:nvPr/>
        </p:nvSpPr>
        <p:spPr>
          <a:xfrm>
            <a:off x="7344397" y="4819926"/>
            <a:ext cx="4387704" cy="6488286"/>
          </a:xfrm>
          <a:custGeom>
            <a:avLst/>
            <a:gdLst/>
            <a:ahLst/>
            <a:cxnLst/>
            <a:rect l="l" t="t" r="r" b="b"/>
            <a:pathLst>
              <a:path w="4387704" h="6488286">
                <a:moveTo>
                  <a:pt x="0" y="0"/>
                </a:moveTo>
                <a:lnTo>
                  <a:pt x="4387704" y="0"/>
                </a:lnTo>
                <a:lnTo>
                  <a:pt x="4387704" y="6488287"/>
                </a:lnTo>
                <a:lnTo>
                  <a:pt x="0" y="64882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2" name="TextBox 22"/>
          <p:cNvSpPr txBox="1"/>
          <p:nvPr/>
        </p:nvSpPr>
        <p:spPr>
          <a:xfrm>
            <a:off x="799373" y="988644"/>
            <a:ext cx="8926633" cy="155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66"/>
              </a:lnSpc>
            </a:pPr>
            <a:r>
              <a:rPr lang="en-US" sz="11666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Special clinic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31224" y="2355082"/>
            <a:ext cx="494938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the </a:t>
            </a:r>
            <a:r>
              <a:rPr lang="en-US" sz="1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clinic</a:t>
            </a: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select categories or direct </a:t>
            </a:r>
            <a:r>
              <a:rPr lang="en-US" sz="1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fuzzy search</a:t>
            </a: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(you can filter any area you want to visit)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72831" y="7176914"/>
            <a:ext cx="49493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Hospitals after filtering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698570">
            <a:off x="-1026128" y="-1028700"/>
            <a:ext cx="4109657" cy="4114800"/>
          </a:xfrm>
          <a:custGeom>
            <a:avLst/>
            <a:gdLst/>
            <a:ahLst/>
            <a:cxnLst/>
            <a:rect l="l" t="t" r="r" b="b"/>
            <a:pathLst>
              <a:path w="4109657" h="4114800">
                <a:moveTo>
                  <a:pt x="0" y="0"/>
                </a:moveTo>
                <a:lnTo>
                  <a:pt x="4109656" y="0"/>
                </a:lnTo>
                <a:lnTo>
                  <a:pt x="4109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>
            <a:off x="11253182" y="-468547"/>
            <a:ext cx="10339545" cy="11709537"/>
            <a:chOff x="0" y="0"/>
            <a:chExt cx="827732" cy="9374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7732" cy="937406"/>
            </a:xfrm>
            <a:custGeom>
              <a:avLst/>
              <a:gdLst/>
              <a:ahLst/>
              <a:cxnLst/>
              <a:rect l="l" t="t" r="r" b="b"/>
              <a:pathLst>
                <a:path w="827732" h="937406">
                  <a:moveTo>
                    <a:pt x="413866" y="0"/>
                  </a:moveTo>
                  <a:cubicBezTo>
                    <a:pt x="185294" y="0"/>
                    <a:pt x="0" y="209846"/>
                    <a:pt x="0" y="468703"/>
                  </a:cubicBezTo>
                  <a:cubicBezTo>
                    <a:pt x="0" y="727561"/>
                    <a:pt x="185294" y="937406"/>
                    <a:pt x="413866" y="937406"/>
                  </a:cubicBezTo>
                  <a:cubicBezTo>
                    <a:pt x="642438" y="937406"/>
                    <a:pt x="827732" y="727561"/>
                    <a:pt x="827732" y="468703"/>
                  </a:cubicBezTo>
                  <a:cubicBezTo>
                    <a:pt x="827732" y="209846"/>
                    <a:pt x="642438" y="0"/>
                    <a:pt x="413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5AAB">
                    <a:alpha val="100000"/>
                  </a:srgbClr>
                </a:gs>
                <a:gs pos="100000">
                  <a:srgbClr val="193B7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7600" y="49782"/>
              <a:ext cx="672532" cy="799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968245">
            <a:off x="5511338" y="7828036"/>
            <a:ext cx="2479167" cy="4114800"/>
          </a:xfrm>
          <a:custGeom>
            <a:avLst/>
            <a:gdLst/>
            <a:ahLst/>
            <a:cxnLst/>
            <a:rect l="l" t="t" r="r" b="b"/>
            <a:pathLst>
              <a:path w="2479167" h="4114800">
                <a:moveTo>
                  <a:pt x="0" y="0"/>
                </a:moveTo>
                <a:lnTo>
                  <a:pt x="2479167" y="0"/>
                </a:lnTo>
                <a:lnTo>
                  <a:pt x="2479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Freeform 7"/>
          <p:cNvSpPr/>
          <p:nvPr/>
        </p:nvSpPr>
        <p:spPr>
          <a:xfrm rot="-5946175">
            <a:off x="8184131" y="-1822954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8" name="AutoShape 8"/>
          <p:cNvSpPr/>
          <p:nvPr/>
        </p:nvSpPr>
        <p:spPr>
          <a:xfrm>
            <a:off x="2032654" y="7222393"/>
            <a:ext cx="2950" cy="1013952"/>
          </a:xfrm>
          <a:prstGeom prst="line">
            <a:avLst/>
          </a:prstGeom>
          <a:ln w="133350" cap="flat">
            <a:solidFill>
              <a:srgbClr val="185EA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9" name="Freeform 9"/>
          <p:cNvSpPr/>
          <p:nvPr/>
        </p:nvSpPr>
        <p:spPr>
          <a:xfrm rot="5400000">
            <a:off x="1508374" y="-847424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0" name="Freeform 10"/>
          <p:cNvSpPr/>
          <p:nvPr/>
        </p:nvSpPr>
        <p:spPr>
          <a:xfrm rot="8333634" flipH="1" flipV="1">
            <a:off x="-202182" y="9092989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917127" y="1876475"/>
                </a:moveTo>
                <a:lnTo>
                  <a:pt x="0" y="1876475"/>
                </a:lnTo>
                <a:lnTo>
                  <a:pt x="0" y="0"/>
                </a:lnTo>
                <a:lnTo>
                  <a:pt x="917127" y="0"/>
                </a:lnTo>
                <a:lnTo>
                  <a:pt x="917127" y="18764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1" name="Freeform 11"/>
          <p:cNvSpPr/>
          <p:nvPr/>
        </p:nvSpPr>
        <p:spPr>
          <a:xfrm>
            <a:off x="1028700" y="7305189"/>
            <a:ext cx="775444" cy="848639"/>
          </a:xfrm>
          <a:custGeom>
            <a:avLst/>
            <a:gdLst/>
            <a:ahLst/>
            <a:cxnLst/>
            <a:rect l="l" t="t" r="r" b="b"/>
            <a:pathLst>
              <a:path w="775444" h="848639">
                <a:moveTo>
                  <a:pt x="0" y="0"/>
                </a:moveTo>
                <a:lnTo>
                  <a:pt x="775444" y="0"/>
                </a:lnTo>
                <a:lnTo>
                  <a:pt x="775444" y="848639"/>
                </a:lnTo>
                <a:lnTo>
                  <a:pt x="0" y="848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2" name="Freeform 12"/>
          <p:cNvSpPr/>
          <p:nvPr/>
        </p:nvSpPr>
        <p:spPr>
          <a:xfrm rot="-8340917">
            <a:off x="17200658" y="8659622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6"/>
                </a:lnTo>
                <a:lnTo>
                  <a:pt x="0" y="1876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3" name="Freeform 13"/>
          <p:cNvSpPr/>
          <p:nvPr/>
        </p:nvSpPr>
        <p:spPr>
          <a:xfrm>
            <a:off x="9144000" y="2063246"/>
            <a:ext cx="7312716" cy="5788978"/>
          </a:xfrm>
          <a:custGeom>
            <a:avLst/>
            <a:gdLst/>
            <a:ahLst/>
            <a:cxnLst/>
            <a:rect l="l" t="t" r="r" b="b"/>
            <a:pathLst>
              <a:path w="7312716" h="5788978">
                <a:moveTo>
                  <a:pt x="0" y="0"/>
                </a:moveTo>
                <a:lnTo>
                  <a:pt x="7312716" y="0"/>
                </a:lnTo>
                <a:lnTo>
                  <a:pt x="7312716" y="5788977"/>
                </a:lnTo>
                <a:lnTo>
                  <a:pt x="0" y="57889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5504" r="-174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4" name="Freeform 14"/>
          <p:cNvSpPr/>
          <p:nvPr/>
        </p:nvSpPr>
        <p:spPr>
          <a:xfrm>
            <a:off x="14106358" y="5799585"/>
            <a:ext cx="3265671" cy="3058644"/>
          </a:xfrm>
          <a:custGeom>
            <a:avLst/>
            <a:gdLst/>
            <a:ahLst/>
            <a:cxnLst/>
            <a:rect l="l" t="t" r="r" b="b"/>
            <a:pathLst>
              <a:path w="3265671" h="3058644">
                <a:moveTo>
                  <a:pt x="0" y="0"/>
                </a:moveTo>
                <a:lnTo>
                  <a:pt x="3265670" y="0"/>
                </a:lnTo>
                <a:lnTo>
                  <a:pt x="3265670" y="3058645"/>
                </a:lnTo>
                <a:lnTo>
                  <a:pt x="0" y="30586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5" name="Freeform 15"/>
          <p:cNvSpPr/>
          <p:nvPr/>
        </p:nvSpPr>
        <p:spPr>
          <a:xfrm>
            <a:off x="15739193" y="7076861"/>
            <a:ext cx="204200" cy="290676"/>
          </a:xfrm>
          <a:custGeom>
            <a:avLst/>
            <a:gdLst/>
            <a:ahLst/>
            <a:cxnLst/>
            <a:rect l="l" t="t" r="r" b="b"/>
            <a:pathLst>
              <a:path w="204200" h="290676">
                <a:moveTo>
                  <a:pt x="0" y="0"/>
                </a:moveTo>
                <a:lnTo>
                  <a:pt x="204200" y="0"/>
                </a:lnTo>
                <a:lnTo>
                  <a:pt x="204200" y="290676"/>
                </a:lnTo>
                <a:lnTo>
                  <a:pt x="0" y="2906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6" name="Freeform 16"/>
          <p:cNvSpPr/>
          <p:nvPr/>
        </p:nvSpPr>
        <p:spPr>
          <a:xfrm>
            <a:off x="458294" y="1786010"/>
            <a:ext cx="8583121" cy="4645614"/>
          </a:xfrm>
          <a:custGeom>
            <a:avLst/>
            <a:gdLst/>
            <a:ahLst/>
            <a:cxnLst/>
            <a:rect l="l" t="t" r="r" b="b"/>
            <a:pathLst>
              <a:path w="8583121" h="4645614">
                <a:moveTo>
                  <a:pt x="0" y="0"/>
                </a:moveTo>
                <a:lnTo>
                  <a:pt x="8583121" y="0"/>
                </a:lnTo>
                <a:lnTo>
                  <a:pt x="8583121" y="4645614"/>
                </a:lnTo>
                <a:lnTo>
                  <a:pt x="0" y="46456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7" name="TextBox 17"/>
          <p:cNvSpPr txBox="1"/>
          <p:nvPr/>
        </p:nvSpPr>
        <p:spPr>
          <a:xfrm>
            <a:off x="4357843" y="472571"/>
            <a:ext cx="8633943" cy="166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12"/>
              </a:lnSpc>
            </a:pPr>
            <a:r>
              <a:rPr lang="en-US" sz="12512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HOSPITAL INFO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52847" y="7165049"/>
            <a:ext cx="5947130" cy="905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2585" b="1" spc="-2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HOSPITAL DETAIL IN </a:t>
            </a:r>
          </a:p>
          <a:p>
            <a:pPr marL="0" lvl="0" indent="0" algn="l">
              <a:lnSpc>
                <a:spcPts val="3619"/>
              </a:lnSpc>
              <a:spcBef>
                <a:spcPct val="0"/>
              </a:spcBef>
            </a:pPr>
            <a:r>
              <a:rPr lang="en-US" sz="2585" b="1" spc="-2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MONGODB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6938" y="8249920"/>
            <a:ext cx="8592520" cy="157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Each hospital entry includes key information such as the hospital's name, city, area, address, phone number, and a list of medical departments and so on.When displaying, we use </a:t>
            </a: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google map API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show the exact location based on the address.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64815" y="8820130"/>
            <a:ext cx="2179365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zoom in to see the details</a:t>
            </a:r>
          </a:p>
        </p:txBody>
      </p:sp>
      <p:sp>
        <p:nvSpPr>
          <p:cNvPr id="21" name="Freeform 21"/>
          <p:cNvSpPr/>
          <p:nvPr/>
        </p:nvSpPr>
        <p:spPr>
          <a:xfrm>
            <a:off x="4189344" y="7617993"/>
            <a:ext cx="276659" cy="589777"/>
          </a:xfrm>
          <a:custGeom>
            <a:avLst/>
            <a:gdLst/>
            <a:ahLst/>
            <a:cxnLst/>
            <a:rect l="l" t="t" r="r" b="b"/>
            <a:pathLst>
              <a:path w="276659" h="589777">
                <a:moveTo>
                  <a:pt x="0" y="0"/>
                </a:moveTo>
                <a:lnTo>
                  <a:pt x="276659" y="0"/>
                </a:lnTo>
                <a:lnTo>
                  <a:pt x="276659" y="589776"/>
                </a:lnTo>
                <a:lnTo>
                  <a:pt x="0" y="5897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7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2925" y="-29014"/>
            <a:ext cx="19331944" cy="5270000"/>
            <a:chOff x="0" y="0"/>
            <a:chExt cx="5091541" cy="1387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1541" cy="1387983"/>
            </a:xfrm>
            <a:custGeom>
              <a:avLst/>
              <a:gdLst/>
              <a:ahLst/>
              <a:cxnLst/>
              <a:rect l="l" t="t" r="r" b="b"/>
              <a:pathLst>
                <a:path w="5091541" h="1387983">
                  <a:moveTo>
                    <a:pt x="0" y="0"/>
                  </a:moveTo>
                  <a:lnTo>
                    <a:pt x="5091541" y="0"/>
                  </a:lnTo>
                  <a:lnTo>
                    <a:pt x="5091541" y="1387983"/>
                  </a:lnTo>
                  <a:lnTo>
                    <a:pt x="0" y="1387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1541" cy="142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698570">
            <a:off x="-1026128" y="2229880"/>
            <a:ext cx="4109657" cy="4114800"/>
          </a:xfrm>
          <a:custGeom>
            <a:avLst/>
            <a:gdLst/>
            <a:ahLst/>
            <a:cxnLst/>
            <a:rect l="l" t="t" r="r" b="b"/>
            <a:pathLst>
              <a:path w="4109657" h="4114800">
                <a:moveTo>
                  <a:pt x="0" y="0"/>
                </a:moveTo>
                <a:lnTo>
                  <a:pt x="4109656" y="0"/>
                </a:lnTo>
                <a:lnTo>
                  <a:pt x="4109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6" name="Group 6"/>
          <p:cNvGrpSpPr/>
          <p:nvPr/>
        </p:nvGrpSpPr>
        <p:grpSpPr>
          <a:xfrm>
            <a:off x="12709366" y="-2942360"/>
            <a:ext cx="8235244" cy="823524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6968245">
            <a:off x="16686855" y="2508480"/>
            <a:ext cx="2479167" cy="4114800"/>
          </a:xfrm>
          <a:custGeom>
            <a:avLst/>
            <a:gdLst/>
            <a:ahLst/>
            <a:cxnLst/>
            <a:rect l="l" t="t" r="r" b="b"/>
            <a:pathLst>
              <a:path w="2479167" h="4114800">
                <a:moveTo>
                  <a:pt x="0" y="0"/>
                </a:moveTo>
                <a:lnTo>
                  <a:pt x="2479167" y="0"/>
                </a:lnTo>
                <a:lnTo>
                  <a:pt x="2479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0" name="Freeform 10"/>
          <p:cNvSpPr/>
          <p:nvPr/>
        </p:nvSpPr>
        <p:spPr>
          <a:xfrm rot="-5946175">
            <a:off x="6759861" y="-1794710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1" name="Freeform 11"/>
          <p:cNvSpPr/>
          <p:nvPr/>
        </p:nvSpPr>
        <p:spPr>
          <a:xfrm rot="-5400000">
            <a:off x="16995215" y="8890199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2" name="Freeform 12"/>
          <p:cNvSpPr/>
          <p:nvPr/>
        </p:nvSpPr>
        <p:spPr>
          <a:xfrm>
            <a:off x="10755862" y="-29014"/>
            <a:ext cx="4539372" cy="4594894"/>
          </a:xfrm>
          <a:custGeom>
            <a:avLst/>
            <a:gdLst/>
            <a:ahLst/>
            <a:cxnLst/>
            <a:rect l="l" t="t" r="r" b="b"/>
            <a:pathLst>
              <a:path w="4539372" h="4594894">
                <a:moveTo>
                  <a:pt x="0" y="0"/>
                </a:moveTo>
                <a:lnTo>
                  <a:pt x="4539373" y="0"/>
                </a:lnTo>
                <a:lnTo>
                  <a:pt x="4539373" y="4594894"/>
                </a:lnTo>
                <a:lnTo>
                  <a:pt x="0" y="4594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3" name="Freeform 13"/>
          <p:cNvSpPr/>
          <p:nvPr/>
        </p:nvSpPr>
        <p:spPr>
          <a:xfrm>
            <a:off x="-167003" y="90462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8" y="0"/>
                </a:lnTo>
                <a:lnTo>
                  <a:pt x="917128" y="1876476"/>
                </a:lnTo>
                <a:lnTo>
                  <a:pt x="0" y="1876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4" name="Freeform 14"/>
          <p:cNvSpPr/>
          <p:nvPr/>
        </p:nvSpPr>
        <p:spPr>
          <a:xfrm>
            <a:off x="828144" y="4518674"/>
            <a:ext cx="6381256" cy="5447998"/>
          </a:xfrm>
          <a:custGeom>
            <a:avLst/>
            <a:gdLst/>
            <a:ahLst/>
            <a:cxnLst/>
            <a:rect l="l" t="t" r="r" b="b"/>
            <a:pathLst>
              <a:path w="6381256" h="5447998">
                <a:moveTo>
                  <a:pt x="0" y="0"/>
                </a:moveTo>
                <a:lnTo>
                  <a:pt x="6381256" y="0"/>
                </a:lnTo>
                <a:lnTo>
                  <a:pt x="6381256" y="5447998"/>
                </a:lnTo>
                <a:lnTo>
                  <a:pt x="0" y="54479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5" name="Freeform 15"/>
          <p:cNvSpPr/>
          <p:nvPr/>
        </p:nvSpPr>
        <p:spPr>
          <a:xfrm>
            <a:off x="7191709" y="6252711"/>
            <a:ext cx="5702819" cy="3713961"/>
          </a:xfrm>
          <a:custGeom>
            <a:avLst/>
            <a:gdLst/>
            <a:ahLst/>
            <a:cxnLst/>
            <a:rect l="l" t="t" r="r" b="b"/>
            <a:pathLst>
              <a:path w="5702819" h="3713961">
                <a:moveTo>
                  <a:pt x="0" y="0"/>
                </a:moveTo>
                <a:lnTo>
                  <a:pt x="5702820" y="0"/>
                </a:lnTo>
                <a:lnTo>
                  <a:pt x="5702820" y="3713961"/>
                </a:lnTo>
                <a:lnTo>
                  <a:pt x="0" y="37139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6" name="Freeform 16"/>
          <p:cNvSpPr/>
          <p:nvPr/>
        </p:nvSpPr>
        <p:spPr>
          <a:xfrm>
            <a:off x="7209400" y="4651605"/>
            <a:ext cx="5499877" cy="1649963"/>
          </a:xfrm>
          <a:custGeom>
            <a:avLst/>
            <a:gdLst/>
            <a:ahLst/>
            <a:cxnLst/>
            <a:rect l="l" t="t" r="r" b="b"/>
            <a:pathLst>
              <a:path w="5499877" h="1649963">
                <a:moveTo>
                  <a:pt x="0" y="0"/>
                </a:moveTo>
                <a:lnTo>
                  <a:pt x="5499878" y="0"/>
                </a:lnTo>
                <a:lnTo>
                  <a:pt x="5499878" y="1649963"/>
                </a:lnTo>
                <a:lnTo>
                  <a:pt x="0" y="16499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7" name="Freeform 17"/>
          <p:cNvSpPr/>
          <p:nvPr/>
        </p:nvSpPr>
        <p:spPr>
          <a:xfrm>
            <a:off x="13128681" y="6377028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8"/>
                </a:lnTo>
                <a:lnTo>
                  <a:pt x="0" y="2792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8" name="Freeform 18"/>
          <p:cNvSpPr/>
          <p:nvPr/>
        </p:nvSpPr>
        <p:spPr>
          <a:xfrm>
            <a:off x="13128681" y="7333338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9" name="Freeform 19"/>
          <p:cNvSpPr/>
          <p:nvPr/>
        </p:nvSpPr>
        <p:spPr>
          <a:xfrm>
            <a:off x="13128681" y="7790538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0" name="Freeform 20"/>
          <p:cNvSpPr/>
          <p:nvPr/>
        </p:nvSpPr>
        <p:spPr>
          <a:xfrm>
            <a:off x="13128681" y="8295363"/>
            <a:ext cx="243143" cy="279207"/>
          </a:xfrm>
          <a:custGeom>
            <a:avLst/>
            <a:gdLst/>
            <a:ahLst/>
            <a:cxnLst/>
            <a:rect l="l" t="t" r="r" b="b"/>
            <a:pathLst>
              <a:path w="243143" h="279207">
                <a:moveTo>
                  <a:pt x="0" y="0"/>
                </a:moveTo>
                <a:lnTo>
                  <a:pt x="243143" y="0"/>
                </a:lnTo>
                <a:lnTo>
                  <a:pt x="243143" y="279207"/>
                </a:lnTo>
                <a:lnTo>
                  <a:pt x="0" y="2792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1" name="TextBox 21"/>
          <p:cNvSpPr txBox="1"/>
          <p:nvPr/>
        </p:nvSpPr>
        <p:spPr>
          <a:xfrm>
            <a:off x="1028700" y="1119274"/>
            <a:ext cx="7564685" cy="303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66"/>
              </a:lnSpc>
              <a:spcBef>
                <a:spcPct val="0"/>
              </a:spcBef>
            </a:pPr>
            <a:r>
              <a:rPr lang="en-US" sz="11666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ELECTRONIC MEDICAL</a:t>
            </a:r>
            <a:r>
              <a:rPr lang="en-US" sz="11666" u="none" strike="noStrike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 INFO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9153" y="6321370"/>
            <a:ext cx="457937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24345" y="7277679"/>
            <a:ext cx="308721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DELETE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24345" y="7734879"/>
            <a:ext cx="308721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MODIFY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24345" y="8239704"/>
            <a:ext cx="308721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CHECK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66583" y="6706472"/>
            <a:ext cx="398673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Input/Download/Import EXCEl</a:t>
            </a:r>
          </a:p>
        </p:txBody>
      </p:sp>
      <p:sp>
        <p:nvSpPr>
          <p:cNvPr id="27" name="Freeform 27"/>
          <p:cNvSpPr/>
          <p:nvPr/>
        </p:nvSpPr>
        <p:spPr>
          <a:xfrm rot="-5946175">
            <a:off x="6759861" y="-1794710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632" y="2913569"/>
            <a:ext cx="4137152" cy="170713"/>
            <a:chOff x="0" y="0"/>
            <a:chExt cx="11497899" cy="4744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97899" cy="474441"/>
            </a:xfrm>
            <a:custGeom>
              <a:avLst/>
              <a:gdLst/>
              <a:ahLst/>
              <a:cxnLst/>
              <a:rect l="l" t="t" r="r" b="b"/>
              <a:pathLst>
                <a:path w="11497899" h="474441">
                  <a:moveTo>
                    <a:pt x="11294699" y="0"/>
                  </a:moveTo>
                  <a:cubicBezTo>
                    <a:pt x="11406923" y="0"/>
                    <a:pt x="11497899" y="106207"/>
                    <a:pt x="11497899" y="237221"/>
                  </a:cubicBezTo>
                  <a:cubicBezTo>
                    <a:pt x="11497899" y="368234"/>
                    <a:pt x="11406923" y="474441"/>
                    <a:pt x="11294699" y="474441"/>
                  </a:cubicBezTo>
                  <a:lnTo>
                    <a:pt x="203200" y="474441"/>
                  </a:lnTo>
                  <a:cubicBezTo>
                    <a:pt x="90976" y="474441"/>
                    <a:pt x="0" y="368234"/>
                    <a:pt x="0" y="237221"/>
                  </a:cubicBezTo>
                  <a:cubicBezTo>
                    <a:pt x="0" y="10620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C5AAB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497899" cy="512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80044" y="-4648582"/>
            <a:ext cx="6747647" cy="6747647"/>
          </a:xfrm>
          <a:custGeom>
            <a:avLst/>
            <a:gdLst/>
            <a:ahLst/>
            <a:cxnLst/>
            <a:rect l="l" t="t" r="r" b="b"/>
            <a:pathLst>
              <a:path w="6747647" h="6747647">
                <a:moveTo>
                  <a:pt x="0" y="0"/>
                </a:moveTo>
                <a:lnTo>
                  <a:pt x="6747648" y="0"/>
                </a:lnTo>
                <a:lnTo>
                  <a:pt x="6747648" y="6747647"/>
                </a:lnTo>
                <a:lnTo>
                  <a:pt x="0" y="674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6" name="Group 6"/>
          <p:cNvGrpSpPr/>
          <p:nvPr/>
        </p:nvGrpSpPr>
        <p:grpSpPr>
          <a:xfrm>
            <a:off x="13995578" y="7476702"/>
            <a:ext cx="10122720" cy="101227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5AAB">
                    <a:alpha val="100000"/>
                  </a:srgbClr>
                </a:gs>
                <a:gs pos="100000">
                  <a:srgbClr val="193B7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61645" y="-222393"/>
            <a:ext cx="5944550" cy="3713198"/>
            <a:chOff x="0" y="0"/>
            <a:chExt cx="650616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0616" cy="406400"/>
            </a:xfrm>
            <a:custGeom>
              <a:avLst/>
              <a:gdLst/>
              <a:ahLst/>
              <a:cxnLst/>
              <a:rect l="l" t="t" r="r" b="b"/>
              <a:pathLst>
                <a:path w="650616" h="406400">
                  <a:moveTo>
                    <a:pt x="447416" y="0"/>
                  </a:moveTo>
                  <a:cubicBezTo>
                    <a:pt x="559640" y="0"/>
                    <a:pt x="650616" y="90976"/>
                    <a:pt x="650616" y="203200"/>
                  </a:cubicBezTo>
                  <a:cubicBezTo>
                    <a:pt x="650616" y="315424"/>
                    <a:pt x="559640" y="406400"/>
                    <a:pt x="4474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5AAB">
                    <a:alpha val="100000"/>
                  </a:srgbClr>
                </a:gs>
                <a:gs pos="100000">
                  <a:srgbClr val="193B7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5061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96418" y="-4861"/>
            <a:ext cx="5475004" cy="3285002"/>
            <a:chOff x="0" y="0"/>
            <a:chExt cx="6350000" cy="381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t="-7656" b="-7656"/>
              </a:stretch>
            </a:blipFill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69418" y="650631"/>
            <a:ext cx="7691159" cy="144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99"/>
              </a:lnSpc>
              <a:spcBef>
                <a:spcPct val="0"/>
              </a:spcBef>
            </a:pPr>
            <a:r>
              <a:rPr lang="en-US" sz="10899" u="none" strike="noStrike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APPOINTMENT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418" y="1837665"/>
            <a:ext cx="7691159" cy="133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7"/>
              </a:lnSpc>
              <a:spcBef>
                <a:spcPct val="0"/>
              </a:spcBef>
            </a:pPr>
            <a:r>
              <a:rPr lang="en-US" sz="10067">
                <a:solidFill>
                  <a:srgbClr val="185EAF"/>
                </a:solidFill>
                <a:latin typeface="Anton"/>
                <a:ea typeface="Anton"/>
                <a:cs typeface="Anton"/>
                <a:sym typeface="Anton"/>
              </a:rPr>
              <a:t>&amp; </a:t>
            </a:r>
            <a:r>
              <a:rPr lang="en-US" sz="100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CONSULTING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469211" y="2913569"/>
            <a:ext cx="4137152" cy="170713"/>
            <a:chOff x="0" y="0"/>
            <a:chExt cx="11497899" cy="47444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97899" cy="474441"/>
            </a:xfrm>
            <a:custGeom>
              <a:avLst/>
              <a:gdLst/>
              <a:ahLst/>
              <a:cxnLst/>
              <a:rect l="l" t="t" r="r" b="b"/>
              <a:pathLst>
                <a:path w="11497899" h="474441">
                  <a:moveTo>
                    <a:pt x="11294699" y="0"/>
                  </a:moveTo>
                  <a:cubicBezTo>
                    <a:pt x="11406923" y="0"/>
                    <a:pt x="11497899" y="106207"/>
                    <a:pt x="11497899" y="237221"/>
                  </a:cubicBezTo>
                  <a:cubicBezTo>
                    <a:pt x="11497899" y="368234"/>
                    <a:pt x="11406923" y="474441"/>
                    <a:pt x="11294699" y="474441"/>
                  </a:cubicBezTo>
                  <a:lnTo>
                    <a:pt x="203200" y="474441"/>
                  </a:lnTo>
                  <a:cubicBezTo>
                    <a:pt x="90976" y="474441"/>
                    <a:pt x="0" y="368234"/>
                    <a:pt x="0" y="237221"/>
                  </a:cubicBezTo>
                  <a:cubicBezTo>
                    <a:pt x="0" y="10620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497899" cy="512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7612663" y="4410865"/>
            <a:ext cx="9646637" cy="4847435"/>
          </a:xfrm>
          <a:custGeom>
            <a:avLst/>
            <a:gdLst/>
            <a:ahLst/>
            <a:cxnLst/>
            <a:rect l="l" t="t" r="r" b="b"/>
            <a:pathLst>
              <a:path w="9646637" h="4847435">
                <a:moveTo>
                  <a:pt x="0" y="0"/>
                </a:moveTo>
                <a:lnTo>
                  <a:pt x="9646637" y="0"/>
                </a:lnTo>
                <a:lnTo>
                  <a:pt x="9646637" y="4847435"/>
                </a:lnTo>
                <a:lnTo>
                  <a:pt x="0" y="4847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N"/>
          </a:p>
        </p:txBody>
      </p:sp>
      <p:sp>
        <p:nvSpPr>
          <p:cNvPr id="20" name="Freeform 20"/>
          <p:cNvSpPr/>
          <p:nvPr/>
        </p:nvSpPr>
        <p:spPr>
          <a:xfrm rot="-4966325">
            <a:off x="5780564" y="9029700"/>
            <a:ext cx="3044952" cy="4114800"/>
          </a:xfrm>
          <a:custGeom>
            <a:avLst/>
            <a:gdLst/>
            <a:ahLst/>
            <a:cxnLst/>
            <a:rect l="l" t="t" r="r" b="b"/>
            <a:pathLst>
              <a:path w="3044952" h="4114800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1" name="Freeform 21"/>
          <p:cNvSpPr/>
          <p:nvPr/>
        </p:nvSpPr>
        <p:spPr>
          <a:xfrm>
            <a:off x="13736" y="-374704"/>
            <a:ext cx="917127" cy="1876475"/>
          </a:xfrm>
          <a:custGeom>
            <a:avLst/>
            <a:gdLst/>
            <a:ahLst/>
            <a:cxnLst/>
            <a:rect l="l" t="t" r="r" b="b"/>
            <a:pathLst>
              <a:path w="917127" h="1876475">
                <a:moveTo>
                  <a:pt x="0" y="0"/>
                </a:moveTo>
                <a:lnTo>
                  <a:pt x="917127" y="0"/>
                </a:lnTo>
                <a:lnTo>
                  <a:pt x="917127" y="1876475"/>
                </a:lnTo>
                <a:lnTo>
                  <a:pt x="0" y="187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2" name="Freeform 22"/>
          <p:cNvSpPr/>
          <p:nvPr/>
        </p:nvSpPr>
        <p:spPr>
          <a:xfrm rot="9698570">
            <a:off x="-1895255" y="7346710"/>
            <a:ext cx="4109657" cy="4114800"/>
          </a:xfrm>
          <a:custGeom>
            <a:avLst/>
            <a:gdLst/>
            <a:ahLst/>
            <a:cxnLst/>
            <a:rect l="l" t="t" r="r" b="b"/>
            <a:pathLst>
              <a:path w="4109657" h="4114800">
                <a:moveTo>
                  <a:pt x="0" y="0"/>
                </a:moveTo>
                <a:lnTo>
                  <a:pt x="4109657" y="0"/>
                </a:lnTo>
                <a:lnTo>
                  <a:pt x="4109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23" name="Freeform 23"/>
          <p:cNvSpPr/>
          <p:nvPr/>
        </p:nvSpPr>
        <p:spPr>
          <a:xfrm>
            <a:off x="472299" y="4610376"/>
            <a:ext cx="7178355" cy="4387770"/>
          </a:xfrm>
          <a:custGeom>
            <a:avLst/>
            <a:gdLst/>
            <a:ahLst/>
            <a:cxnLst/>
            <a:rect l="l" t="t" r="r" b="b"/>
            <a:pathLst>
              <a:path w="7178355" h="4387770">
                <a:moveTo>
                  <a:pt x="0" y="0"/>
                </a:moveTo>
                <a:lnTo>
                  <a:pt x="7178356" y="0"/>
                </a:lnTo>
                <a:lnTo>
                  <a:pt x="7178356" y="4387770"/>
                </a:lnTo>
                <a:lnTo>
                  <a:pt x="0" y="4387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N"/>
          </a:p>
        </p:txBody>
      </p:sp>
      <p:sp>
        <p:nvSpPr>
          <p:cNvPr id="24" name="TextBox 24"/>
          <p:cNvSpPr txBox="1"/>
          <p:nvPr/>
        </p:nvSpPr>
        <p:spPr>
          <a:xfrm>
            <a:off x="792477" y="3141117"/>
            <a:ext cx="11433978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the detailed hospital page, you can directly make an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appointment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meet doctors in person or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video consultation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associated with the hospital. Whether in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daily life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 during situations like a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pandemic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online consultations for the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elderly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are considered a crucial component. Therefore, we use </a:t>
            </a: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Tencent Cloud's API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create an online video module, enabling users to communicate directly with doctors.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67843" y="9204801"/>
            <a:ext cx="49493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Consulting with doctor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64307" y="9204801"/>
            <a:ext cx="49493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Appointment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</Words>
  <Application>Microsoft Macintosh PowerPoint</Application>
  <PresentationFormat>Custom</PresentationFormat>
  <Paragraphs>124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7" baseType="lpstr">
      <vt:lpstr>Barlow SemiCondensed</vt:lpstr>
      <vt:lpstr>Anton</vt:lpstr>
      <vt:lpstr>Open Sauce Light Italics</vt:lpstr>
      <vt:lpstr>Canva Sans</vt:lpstr>
      <vt:lpstr>Poppins Bold</vt:lpstr>
      <vt:lpstr>Garet</vt:lpstr>
      <vt:lpstr>PT Sans Italics</vt:lpstr>
      <vt:lpstr>Arial</vt:lpstr>
      <vt:lpstr>Space Mono</vt:lpstr>
      <vt:lpstr>Garet Bold</vt:lpstr>
      <vt:lpstr>PT Sans</vt:lpstr>
      <vt:lpstr>Calibri</vt:lpstr>
      <vt:lpstr>Garet Italics</vt:lpstr>
      <vt:lpstr>Archivo Black</vt:lpstr>
      <vt:lpstr>Canva Sans Bold</vt:lpstr>
      <vt:lpstr>Barlow SemiCondensed Bold</vt:lpstr>
      <vt:lpstr>PT Serif Bold</vt:lpstr>
      <vt:lpstr>Open Sauce Light</vt:lpstr>
      <vt:lpstr>PT Sans Bold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healthhub</dc:title>
  <cp:lastModifiedBy>Qin Tian</cp:lastModifiedBy>
  <cp:revision>2</cp:revision>
  <dcterms:created xsi:type="dcterms:W3CDTF">2006-08-16T00:00:00Z</dcterms:created>
  <dcterms:modified xsi:type="dcterms:W3CDTF">2024-11-24T08:08:25Z</dcterms:modified>
  <dc:identifier>DAGXBAVJ7rM</dc:identifier>
</cp:coreProperties>
</file>